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64" r:id="rId5"/>
    <p:sldId id="258" r:id="rId6"/>
    <p:sldId id="259" r:id="rId7"/>
    <p:sldId id="260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650FC-EABA-44D1-B50A-ACEA3E161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CA9156-626F-4DF6-9443-0FD165F32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62CDFAE-8E4E-4DCF-8B33-BD00DE0E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9AB060D-94A1-4D49-87C4-4890D4690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D9B15FC-C04A-47EE-A315-FC5A854B9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60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77B78D-C627-4F8A-A94D-0F32081A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C78D604-B5EE-4133-8BCB-502B1DF79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AF6E94E-F71F-4976-B2D3-C85409788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1CF5059-BBA4-4275-9F26-E5B602F41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1B09359-AE0F-4BBE-9AE8-CEBE0E55B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893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96506D-630A-4F88-B0BB-F178B89C3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60125A70-D000-4D54-8C4E-A3E3CA13D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D1BCD25-AFEB-4B53-9BD5-D208D4780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844C46C-3805-4E91-BFA6-F38F21CF2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33EAEB7-AA01-4287-88AF-E1BB6A82C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661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EA2F6F-1CB8-4A1E-A981-43A436DE9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AA643A9-BD59-4DDB-B463-C4EDF7104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06B1608-59B0-4641-B894-4B173DF5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EA9074E-F30F-4E6D-B730-76E6A8942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A6CFF9A-9FB2-47E6-8300-654E6A419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8210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D89A4E-4727-4DBE-9E1D-12A3AABC0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DB1DC72-3F08-418B-8AE8-20AE08BD6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B4FA0FA-9457-4E48-9046-6EC496530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646D167-43CA-4163-88FD-7C67DAACA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F65BD4C-071D-4C78-B045-E2CD4A815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55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2BB649-48E8-4CED-9C4D-11A756805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B8D2F45-57D1-41EF-878B-24CBEEB37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25B737A3-2880-4FD3-BEB3-450423966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947A613-7FB8-4C5A-9E19-1F48340BD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CBF54C8-312D-4AC9-8D80-FB082324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5DA43BD-3435-4FA1-840C-79C843CF5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6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89109-6765-461C-8D49-620C0389C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46A2766-F99F-4E8B-889E-9F66CA0D3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B5241D2E-05FB-4324-9E14-B1E198586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79957EB-BEBF-4288-BFAF-BF603B70A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04F74901-60CD-4004-81F4-0DE176BBE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E6A612D0-0554-465F-A3B6-BAE19F242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4F670A3-9FAA-43AE-A4F6-20AB37583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D5A13AA2-70A4-498F-BA90-11F37D1B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43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15344-6FC7-4EA3-A821-9B7523C3E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8D47F5AC-9400-4540-9A97-1F36FCDBF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B390DC8-EFAF-4A47-A608-24C08B690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12072A0-C287-4592-98CB-BB3A1A650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81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22AF1699-ACB2-4E7B-A02B-0DF6FC075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636E712-76EB-4803-9358-2D694FC2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5CD18F2-673A-4687-B1AD-7E067A97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064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9BD14-8E9A-476A-894D-12980BE4F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E57CDFE-14EC-4874-A603-9FEE0097C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D429A32-433F-4BB0-9126-D608BE8EF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7589997-9520-4EB7-B28A-6527A9CBC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12A16F3-D99B-460A-B058-950B08A73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5B6F033-2041-40F3-B0B6-E5E9D3B3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92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F8FF2-854D-4FDD-A74D-4D1750C3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9DF0EB5B-5991-4B75-9D31-B82C20F7A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C2B81E0D-7A98-4558-8280-75BE6A740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19E34D5-86C7-43F3-94FB-6790EFBE8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A698564-9EEA-4089-B975-18F73B455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B63CC4D-8322-4C9C-AD53-7CE53ED4E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41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F31FAA5F-5851-4878-BF67-039A92E23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110F9B5-918F-4EE9-B790-101276AF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1B69512-3AE4-4EE2-AC3C-AE8DC693E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7118D-1103-4EFA-A843-1DDC57BFCE9C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24D9831-BE12-47C6-9E16-F38992527C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EBF5092-9396-4BCF-8915-1D5D4E1A62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DB3C1-4F1D-4AE8-9519-0E4CFCB1E1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104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349" y="653143"/>
            <a:ext cx="9614262" cy="510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740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789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CF0D5FA2-6EEE-433C-8A9C-A7735953B073}"/>
              </a:ext>
            </a:extLst>
          </p:cNvPr>
          <p:cNvSpPr/>
          <p:nvPr/>
        </p:nvSpPr>
        <p:spPr>
          <a:xfrm>
            <a:off x="365760" y="430559"/>
            <a:ext cx="116520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000" b="1" i="0" dirty="0">
                <a:solidFill>
                  <a:srgbClr val="3A81AF"/>
                </a:solidFill>
                <a:effectLst/>
                <a:latin typeface="Raleway"/>
              </a:rPr>
              <a:t>Tabelas de Advérbios em Inglês: </a:t>
            </a:r>
            <a:r>
              <a:rPr lang="pt-BR" sz="2000" b="1" i="0" dirty="0" smtClean="0">
                <a:solidFill>
                  <a:srgbClr val="3A81AF"/>
                </a:solidFill>
                <a:effectLst/>
                <a:latin typeface="Raleway"/>
              </a:rPr>
              <a:t>Frequência</a:t>
            </a:r>
            <a:r>
              <a:rPr lang="pt-BR" sz="2000" b="1" i="0" dirty="0">
                <a:solidFill>
                  <a:srgbClr val="3A81AF"/>
                </a:solidFill>
                <a:effectLst/>
                <a:latin typeface="Raleway"/>
              </a:rPr>
              <a:t>, Modo, </a:t>
            </a:r>
            <a:r>
              <a:rPr lang="pt-BR" sz="2000" b="1" i="0" dirty="0" smtClean="0">
                <a:solidFill>
                  <a:srgbClr val="3A81AF"/>
                </a:solidFill>
                <a:effectLst/>
                <a:latin typeface="Raleway"/>
              </a:rPr>
              <a:t>Tempo,</a:t>
            </a:r>
            <a:r>
              <a:rPr lang="pt-BR" sz="2000" dirty="0">
                <a:solidFill>
                  <a:srgbClr val="3A81AF"/>
                </a:solidFill>
                <a:latin typeface="Raleway"/>
              </a:rPr>
              <a:t> </a:t>
            </a:r>
            <a:r>
              <a:rPr lang="pt-BR" sz="2000" b="1" i="0" dirty="0" smtClean="0">
                <a:solidFill>
                  <a:srgbClr val="3A81AF"/>
                </a:solidFill>
                <a:effectLst/>
                <a:latin typeface="Raleway"/>
              </a:rPr>
              <a:t> Lugar, Intensidade e  </a:t>
            </a:r>
            <a:r>
              <a:rPr lang="pt-BR" sz="2000" b="1" i="0" dirty="0">
                <a:solidFill>
                  <a:srgbClr val="3A81AF"/>
                </a:solidFill>
                <a:effectLst/>
                <a:latin typeface="Raleway"/>
              </a:rPr>
              <a:t>Dúvida</a:t>
            </a:r>
          </a:p>
          <a:p>
            <a:pPr algn="ctr" fontAlgn="base"/>
            <a:endParaRPr lang="pt-BR" sz="2000" b="1" dirty="0">
              <a:solidFill>
                <a:srgbClr val="3A81AF"/>
              </a:solidFill>
              <a:latin typeface="Raleway"/>
            </a:endParaRPr>
          </a:p>
          <a:p>
            <a:pPr algn="ctr" fontAlgn="base"/>
            <a:endParaRPr lang="pt-BR" sz="1600" b="1" dirty="0">
              <a:solidFill>
                <a:srgbClr val="3A81AF"/>
              </a:solidFill>
              <a:latin typeface="Raleway"/>
            </a:endParaRPr>
          </a:p>
          <a:p>
            <a:pPr algn="ctr" fontAlgn="base"/>
            <a:endParaRPr lang="pt-BR" sz="1600" b="1" i="0" dirty="0">
              <a:solidFill>
                <a:srgbClr val="3A81AF"/>
              </a:solidFill>
              <a:effectLst/>
              <a:latin typeface="Raleway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476E491-C23A-4700-9E32-7A464DC12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8" y="2364946"/>
            <a:ext cx="2795452" cy="2067642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7E0732C-3952-4C66-BD07-441A5DED3846}"/>
              </a:ext>
            </a:extLst>
          </p:cNvPr>
          <p:cNvSpPr txBox="1"/>
          <p:nvPr/>
        </p:nvSpPr>
        <p:spPr>
          <a:xfrm>
            <a:off x="3291840" y="1410788"/>
            <a:ext cx="858284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chemeClr val="accent1"/>
                </a:solidFill>
                <a:latin typeface="Raleway"/>
              </a:rPr>
              <a:t>Os Advérbios são </a:t>
            </a:r>
            <a:r>
              <a:rPr lang="pt-BR" sz="2400" dirty="0" smtClean="0">
                <a:solidFill>
                  <a:schemeClr val="accent1"/>
                </a:solidFill>
                <a:latin typeface="Raleway"/>
              </a:rPr>
              <a:t>palavras </a:t>
            </a:r>
            <a:r>
              <a:rPr lang="pt-BR" sz="2400" dirty="0">
                <a:solidFill>
                  <a:schemeClr val="accent1"/>
                </a:solidFill>
                <a:latin typeface="Raleway"/>
              </a:rPr>
              <a:t>muito importantes tanto na língua portuguesa quando na inglesa. Além de alterarem verbos, adjetivos e até mesmo outros advérbios eles completam ideias e dão mais coerência às orações.</a:t>
            </a:r>
          </a:p>
          <a:p>
            <a:endParaRPr lang="pt-BR" sz="2400" dirty="0">
              <a:solidFill>
                <a:schemeClr val="accent1"/>
              </a:solidFill>
              <a:latin typeface="Raleway"/>
            </a:endParaRPr>
          </a:p>
          <a:p>
            <a:pPr algn="just"/>
            <a:r>
              <a:rPr lang="pt-BR" sz="2400" dirty="0">
                <a:solidFill>
                  <a:schemeClr val="accent1"/>
                </a:solidFill>
                <a:latin typeface="Raleway"/>
              </a:rPr>
              <a:t>No Inglês os Advérbios se dividem basiamente em 6 categorias. São eles: </a:t>
            </a:r>
            <a:r>
              <a:rPr lang="pt-BR" sz="2400" dirty="0" smtClean="0">
                <a:solidFill>
                  <a:schemeClr val="accent1"/>
                </a:solidFill>
                <a:latin typeface="Raleway"/>
              </a:rPr>
              <a:t>Frequência</a:t>
            </a:r>
            <a:r>
              <a:rPr lang="pt-BR" sz="2400" dirty="0">
                <a:solidFill>
                  <a:schemeClr val="accent1"/>
                </a:solidFill>
                <a:latin typeface="Raleway"/>
              </a:rPr>
              <a:t>, Modo, Tempo, Lugar, Intensidade e Dúvida. Confira os principais advérbios nas tabelas </a:t>
            </a:r>
            <a:r>
              <a:rPr lang="pt-BR" sz="2400" dirty="0" smtClean="0">
                <a:solidFill>
                  <a:schemeClr val="accent1"/>
                </a:solidFill>
                <a:latin typeface="Raleway"/>
              </a:rPr>
              <a:t>abaixo.</a:t>
            </a:r>
          </a:p>
          <a:p>
            <a:pPr algn="just"/>
            <a:endParaRPr lang="pt-BR" sz="2400" dirty="0">
              <a:solidFill>
                <a:schemeClr val="accent1"/>
              </a:solidFill>
              <a:latin typeface="Raleway"/>
            </a:endParaRPr>
          </a:p>
          <a:p>
            <a:pPr algn="just"/>
            <a:r>
              <a:rPr lang="pt-BR" sz="2400" b="1" dirty="0" smtClean="0">
                <a:solidFill>
                  <a:schemeClr val="accent1"/>
                </a:solidFill>
                <a:latin typeface="Raleway"/>
              </a:rPr>
              <a:t>     Exercise</a:t>
            </a:r>
            <a:r>
              <a:rPr lang="pt-BR" sz="2400" dirty="0" smtClean="0">
                <a:solidFill>
                  <a:schemeClr val="accent1"/>
                </a:solidFill>
                <a:latin typeface="Raleway"/>
              </a:rPr>
              <a:t>: </a:t>
            </a:r>
            <a:r>
              <a:rPr lang="pt-BR" sz="2400" u="sng" dirty="0" smtClean="0">
                <a:solidFill>
                  <a:schemeClr val="accent1"/>
                </a:solidFill>
                <a:latin typeface="Raleway"/>
              </a:rPr>
              <a:t>Agrupar</a:t>
            </a:r>
            <a:r>
              <a:rPr lang="pt-BR" sz="2400" dirty="0" smtClean="0">
                <a:solidFill>
                  <a:schemeClr val="accent1"/>
                </a:solidFill>
                <a:latin typeface="Raleway"/>
              </a:rPr>
              <a:t> os seis tipos de advérbios  junto de sua tradução.</a:t>
            </a:r>
            <a:endParaRPr lang="pt-BR" sz="2400" dirty="0">
              <a:solidFill>
                <a:schemeClr val="accent1"/>
              </a:solidFill>
              <a:latin typeface="Raleway"/>
            </a:endParaRPr>
          </a:p>
          <a:p>
            <a:endParaRPr lang="pt-BR" dirty="0">
              <a:solidFill>
                <a:schemeClr val="accent1"/>
              </a:solidFill>
              <a:latin typeface="Raleway"/>
            </a:endParaRPr>
          </a:p>
        </p:txBody>
      </p:sp>
      <p:sp>
        <p:nvSpPr>
          <p:cNvPr id="2" name="Estrela de 5 Pontas 1"/>
          <p:cNvSpPr/>
          <p:nvPr/>
        </p:nvSpPr>
        <p:spPr>
          <a:xfrm flipV="1">
            <a:off x="3135630" y="4963881"/>
            <a:ext cx="534488" cy="47026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A5CD62CC-8ACE-4119-A6DD-74BC8408B737}"/>
              </a:ext>
            </a:extLst>
          </p:cNvPr>
          <p:cNvSpPr/>
          <p:nvPr/>
        </p:nvSpPr>
        <p:spPr>
          <a:xfrm>
            <a:off x="1579418" y="307308"/>
            <a:ext cx="95180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>
                <a:solidFill>
                  <a:schemeClr val="accent1"/>
                </a:solidFill>
                <a:latin typeface="Raleway"/>
              </a:rPr>
              <a:t>1</a:t>
            </a:r>
            <a:r>
              <a:rPr lang="pt-BR" sz="2400" dirty="0" smtClean="0">
                <a:solidFill>
                  <a:schemeClr val="accent1"/>
                </a:solidFill>
                <a:latin typeface="Raleway"/>
              </a:rPr>
              <a:t>. a. </a:t>
            </a:r>
            <a:r>
              <a:rPr lang="pt-BR" sz="2400" b="1" dirty="0">
                <a:solidFill>
                  <a:schemeClr val="accent1"/>
                </a:solidFill>
                <a:latin typeface="Raleway"/>
              </a:rPr>
              <a:t>Frequency</a:t>
            </a:r>
            <a:r>
              <a:rPr lang="pt-BR" sz="2400" dirty="0">
                <a:solidFill>
                  <a:schemeClr val="accent1"/>
                </a:solidFill>
                <a:latin typeface="Raleway"/>
              </a:rPr>
              <a:t> – Advérbios de </a:t>
            </a:r>
            <a:r>
              <a:rPr lang="pt-BR" sz="2400" dirty="0" smtClean="0">
                <a:solidFill>
                  <a:schemeClr val="accent1"/>
                </a:solidFill>
                <a:latin typeface="Raleway"/>
              </a:rPr>
              <a:t>Frequência</a:t>
            </a:r>
            <a:r>
              <a:rPr lang="pt-BR" sz="2000" dirty="0" smtClean="0">
                <a:solidFill>
                  <a:schemeClr val="accent1"/>
                </a:solidFill>
                <a:latin typeface="Raleway"/>
              </a:rPr>
              <a:t>:</a:t>
            </a:r>
            <a:endParaRPr lang="pt-BR" sz="2000" dirty="0">
              <a:solidFill>
                <a:schemeClr val="accent1"/>
              </a:solidFill>
              <a:latin typeface="Raleway"/>
            </a:endParaRPr>
          </a:p>
          <a:p>
            <a:endParaRPr lang="pt-BR" sz="2000" dirty="0">
              <a:solidFill>
                <a:schemeClr val="accent1"/>
              </a:solidFill>
              <a:latin typeface="Raleway"/>
            </a:endParaRPr>
          </a:p>
          <a:p>
            <a:r>
              <a:rPr lang="pt-BR" sz="2000" dirty="0">
                <a:solidFill>
                  <a:schemeClr val="accent1"/>
                </a:solidFill>
                <a:latin typeface="Raleway"/>
              </a:rPr>
              <a:t>Estes vêm antes dos verbos e são colocados depois dos verbos auxiliares em uma frase.</a:t>
            </a:r>
          </a:p>
          <a:p>
            <a:endParaRPr lang="pt-BR" sz="2000" dirty="0">
              <a:solidFill>
                <a:schemeClr val="accent1"/>
              </a:solidFill>
              <a:latin typeface="Raleway"/>
            </a:endParaRPr>
          </a:p>
          <a:p>
            <a:pPr algn="ctr"/>
            <a:endParaRPr lang="pt-BR" sz="2000" dirty="0">
              <a:solidFill>
                <a:schemeClr val="accent1"/>
              </a:solidFill>
              <a:latin typeface="Raleway"/>
            </a:endParaRPr>
          </a:p>
          <a:p>
            <a:endParaRPr lang="pt-BR" sz="2000" dirty="0">
              <a:latin typeface="Raleway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536A612-64FD-4AD7-A5A0-58D48A9EB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709" y="2071253"/>
            <a:ext cx="6359236" cy="374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8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102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1026" name="Picture 2" descr=" :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61509" y="987137"/>
            <a:ext cx="4727863" cy="5463272"/>
          </a:xfrm>
          <a:prstGeom prst="rect">
            <a:avLst/>
          </a:prstGeom>
          <a:solidFill>
            <a:srgbClr val="00B050"/>
          </a:solidFill>
          <a:ln w="19050">
            <a:solidFill>
              <a:schemeClr val="accent6"/>
            </a:solidFill>
          </a:ln>
          <a:extLst/>
        </p:spPr>
      </p:pic>
      <p:sp>
        <p:nvSpPr>
          <p:cNvPr id="2" name="CaixaDeTexto 1"/>
          <p:cNvSpPr txBox="1"/>
          <p:nvPr/>
        </p:nvSpPr>
        <p:spPr>
          <a:xfrm>
            <a:off x="1049482" y="519545"/>
            <a:ext cx="10775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1.b.  FREQUENCY ADVERBS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26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0429435-ED3C-4C1F-9A95-30E611B8E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273" y="1870364"/>
            <a:ext cx="7107381" cy="421178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4266D0BD-5F04-4197-9F73-681D8D21859B}"/>
              </a:ext>
            </a:extLst>
          </p:cNvPr>
          <p:cNvSpPr txBox="1"/>
          <p:nvPr/>
        </p:nvSpPr>
        <p:spPr>
          <a:xfrm>
            <a:off x="346364" y="332509"/>
            <a:ext cx="1136072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accent1"/>
                </a:solidFill>
                <a:latin typeface="Raleway"/>
              </a:rPr>
              <a:t>2</a:t>
            </a:r>
            <a:r>
              <a:rPr lang="pt-BR" sz="2400" b="1" dirty="0">
                <a:solidFill>
                  <a:schemeClr val="accent1"/>
                </a:solidFill>
                <a:latin typeface="Raleway"/>
              </a:rPr>
              <a:t>. Manner </a:t>
            </a:r>
            <a:r>
              <a:rPr lang="pt-BR" sz="2400" dirty="0">
                <a:solidFill>
                  <a:schemeClr val="accent1"/>
                </a:solidFill>
                <a:latin typeface="Raleway"/>
              </a:rPr>
              <a:t>– Advérbios de </a:t>
            </a:r>
            <a:r>
              <a:rPr lang="pt-BR" sz="2400" dirty="0" smtClean="0">
                <a:solidFill>
                  <a:schemeClr val="accent1"/>
                </a:solidFill>
                <a:latin typeface="Raleway"/>
              </a:rPr>
              <a:t>Modo</a:t>
            </a:r>
            <a:r>
              <a:rPr lang="pt-BR" sz="2400" dirty="0">
                <a:solidFill>
                  <a:schemeClr val="accent1"/>
                </a:solidFill>
                <a:latin typeface="Raleway"/>
              </a:rPr>
              <a:t>:</a:t>
            </a:r>
          </a:p>
          <a:p>
            <a:endParaRPr lang="pt-BR" sz="2400" dirty="0">
              <a:solidFill>
                <a:schemeClr val="accent1"/>
              </a:solidFill>
              <a:latin typeface="Raleway"/>
            </a:endParaRPr>
          </a:p>
          <a:p>
            <a:r>
              <a:rPr lang="pt-BR" sz="2000" dirty="0">
                <a:solidFill>
                  <a:schemeClr val="accent1"/>
                </a:solidFill>
                <a:latin typeface="Raleway"/>
              </a:rPr>
              <a:t>Estes se derivam de adjetivos e geralmente terminam por "ly", no português, "mente":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053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54CDD5C-9AD0-48ED-9B3D-2CD93000AB4F}"/>
              </a:ext>
            </a:extLst>
          </p:cNvPr>
          <p:cNvSpPr txBox="1"/>
          <p:nvPr/>
        </p:nvSpPr>
        <p:spPr>
          <a:xfrm>
            <a:off x="568036" y="484909"/>
            <a:ext cx="110420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/>
                </a:solidFill>
                <a:latin typeface="Raleway"/>
              </a:rPr>
              <a:t>3. Time </a:t>
            </a:r>
            <a:r>
              <a:rPr lang="pt-BR" sz="2800" dirty="0">
                <a:solidFill>
                  <a:schemeClr val="accent1"/>
                </a:solidFill>
                <a:latin typeface="Raleway"/>
              </a:rPr>
              <a:t>– Advérbios de </a:t>
            </a:r>
            <a:r>
              <a:rPr lang="pt-BR" sz="2800" dirty="0" smtClean="0">
                <a:solidFill>
                  <a:schemeClr val="accent1"/>
                </a:solidFill>
                <a:latin typeface="Raleway"/>
              </a:rPr>
              <a:t>Tempo</a:t>
            </a:r>
            <a:r>
              <a:rPr lang="pt-BR" sz="2800" dirty="0">
                <a:solidFill>
                  <a:schemeClr val="accent1"/>
                </a:solidFill>
                <a:latin typeface="Raleway"/>
              </a:rPr>
              <a:t>:</a:t>
            </a:r>
          </a:p>
          <a:p>
            <a:endParaRPr lang="pt-BR" sz="2800" dirty="0">
              <a:solidFill>
                <a:schemeClr val="accent1"/>
              </a:solidFill>
              <a:latin typeface="Raleway"/>
            </a:endParaRPr>
          </a:p>
          <a:p>
            <a:r>
              <a:rPr lang="pt-BR" sz="2800" dirty="0">
                <a:solidFill>
                  <a:schemeClr val="accent1"/>
                </a:solidFill>
                <a:latin typeface="Raleway"/>
              </a:rPr>
              <a:t>Estes representam o tempo, sua relação e passagem.</a:t>
            </a:r>
          </a:p>
          <a:p>
            <a:endParaRPr lang="pt-BR" sz="2800" dirty="0">
              <a:solidFill>
                <a:schemeClr val="accent1"/>
              </a:solidFill>
              <a:latin typeface="Raleway"/>
            </a:endParaRPr>
          </a:p>
          <a:p>
            <a:pPr algn="ctr"/>
            <a:endParaRPr lang="pt-BR" sz="2800" dirty="0">
              <a:solidFill>
                <a:schemeClr val="accent1"/>
              </a:solidFill>
              <a:latin typeface="Raleway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F198DDB-8B52-43B1-95A3-2756F9CBC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800" y="2022764"/>
            <a:ext cx="7181273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120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9514458-D984-4A60-AF8F-DDEF9CF416BD}"/>
              </a:ext>
            </a:extLst>
          </p:cNvPr>
          <p:cNvSpPr txBox="1"/>
          <p:nvPr/>
        </p:nvSpPr>
        <p:spPr>
          <a:xfrm>
            <a:off x="512618" y="429491"/>
            <a:ext cx="110282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accent1"/>
                </a:solidFill>
                <a:latin typeface="Raleway"/>
              </a:rPr>
              <a:t>4. Place </a:t>
            </a:r>
            <a:r>
              <a:rPr lang="pt-BR" sz="2400" dirty="0">
                <a:solidFill>
                  <a:schemeClr val="accent1"/>
                </a:solidFill>
                <a:latin typeface="Raleway"/>
              </a:rPr>
              <a:t>– Advérbios de </a:t>
            </a:r>
            <a:r>
              <a:rPr lang="pt-BR" sz="2400" dirty="0" smtClean="0">
                <a:solidFill>
                  <a:schemeClr val="accent1"/>
                </a:solidFill>
                <a:latin typeface="Raleway"/>
              </a:rPr>
              <a:t>Lugar</a:t>
            </a:r>
            <a:r>
              <a:rPr lang="pt-BR" sz="2400" dirty="0">
                <a:solidFill>
                  <a:schemeClr val="accent1"/>
                </a:solidFill>
                <a:latin typeface="Raleway"/>
              </a:rPr>
              <a:t>:</a:t>
            </a:r>
          </a:p>
          <a:p>
            <a:endParaRPr lang="pt-BR" sz="2400" dirty="0">
              <a:solidFill>
                <a:schemeClr val="accent1"/>
              </a:solidFill>
              <a:latin typeface="Raleway"/>
            </a:endParaRPr>
          </a:p>
          <a:p>
            <a:pPr algn="ctr"/>
            <a:r>
              <a:rPr lang="pt-BR" sz="2400" dirty="0">
                <a:solidFill>
                  <a:schemeClr val="accent1"/>
                </a:solidFill>
                <a:latin typeface="Raleway"/>
              </a:rPr>
              <a:t>Estes fazem relação com lugares, distância…</a:t>
            </a:r>
          </a:p>
          <a:p>
            <a:endParaRPr lang="pt-BR" sz="2400" dirty="0">
              <a:solidFill>
                <a:schemeClr val="accent1"/>
              </a:solidFill>
              <a:latin typeface="Raleway"/>
            </a:endParaRPr>
          </a:p>
          <a:p>
            <a:pPr algn="ctr"/>
            <a:endParaRPr lang="pt-BR" sz="2400" dirty="0">
              <a:solidFill>
                <a:schemeClr val="accent1"/>
              </a:solidFill>
              <a:latin typeface="Raleway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77FF181-05B0-4923-8066-1246BAC49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655" y="1717964"/>
            <a:ext cx="7384472" cy="443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64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AC8BBC0-EC3E-4214-BCE3-C459E531CB17}"/>
              </a:ext>
            </a:extLst>
          </p:cNvPr>
          <p:cNvSpPr txBox="1"/>
          <p:nvPr/>
        </p:nvSpPr>
        <p:spPr>
          <a:xfrm>
            <a:off x="429491" y="443345"/>
            <a:ext cx="112637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accent1"/>
                </a:solidFill>
                <a:latin typeface="Raleway"/>
              </a:rPr>
              <a:t>5. </a:t>
            </a:r>
            <a:r>
              <a:rPr lang="pt-BR" sz="2800" b="1" dirty="0">
                <a:solidFill>
                  <a:schemeClr val="accent1"/>
                </a:solidFill>
                <a:latin typeface="Raleway"/>
              </a:rPr>
              <a:t>Degree or Intensity </a:t>
            </a:r>
            <a:r>
              <a:rPr lang="pt-BR" sz="2800" dirty="0">
                <a:solidFill>
                  <a:schemeClr val="accent1"/>
                </a:solidFill>
                <a:latin typeface="Raleway"/>
              </a:rPr>
              <a:t>– Advérbios de </a:t>
            </a:r>
            <a:r>
              <a:rPr lang="pt-BR" sz="2800" dirty="0" smtClean="0">
                <a:solidFill>
                  <a:schemeClr val="accent1"/>
                </a:solidFill>
                <a:latin typeface="Raleway"/>
              </a:rPr>
              <a:t>Intensidade</a:t>
            </a:r>
            <a:r>
              <a:rPr lang="pt-BR" sz="2800" dirty="0">
                <a:solidFill>
                  <a:schemeClr val="accent1"/>
                </a:solidFill>
                <a:latin typeface="Raleway"/>
              </a:rPr>
              <a:t>:</a:t>
            </a:r>
          </a:p>
          <a:p>
            <a:endParaRPr lang="pt-BR" sz="2800" dirty="0">
              <a:solidFill>
                <a:schemeClr val="accent1"/>
              </a:solidFill>
              <a:latin typeface="Raleway"/>
            </a:endParaRPr>
          </a:p>
          <a:p>
            <a:pPr algn="ctr"/>
            <a:r>
              <a:rPr lang="pt-BR" sz="2800" dirty="0">
                <a:solidFill>
                  <a:schemeClr val="accent1"/>
                </a:solidFill>
                <a:latin typeface="Raleway"/>
              </a:rPr>
              <a:t>Estes… indicam intensidade.</a:t>
            </a:r>
          </a:p>
          <a:p>
            <a:endParaRPr lang="pt-BR" sz="2800" dirty="0">
              <a:solidFill>
                <a:schemeClr val="accent1"/>
              </a:solidFill>
              <a:latin typeface="Raleway"/>
            </a:endParaRPr>
          </a:p>
          <a:p>
            <a:pPr algn="ctr"/>
            <a:endParaRPr lang="pt-BR" sz="2800" dirty="0">
              <a:solidFill>
                <a:schemeClr val="accent1"/>
              </a:solidFill>
              <a:latin typeface="Raleway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4783DA2-2AA5-4C8F-AD5D-D473B0585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092036"/>
            <a:ext cx="5514109" cy="332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002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F444C2B-42BC-40EF-8F65-B6351EACD239}"/>
              </a:ext>
            </a:extLst>
          </p:cNvPr>
          <p:cNvSpPr txBox="1"/>
          <p:nvPr/>
        </p:nvSpPr>
        <p:spPr>
          <a:xfrm>
            <a:off x="858982" y="401782"/>
            <a:ext cx="107234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accent1"/>
                </a:solidFill>
                <a:latin typeface="Raleway"/>
              </a:rPr>
              <a:t>6. </a:t>
            </a:r>
            <a:r>
              <a:rPr lang="pt-BR" sz="2800" b="1" dirty="0">
                <a:solidFill>
                  <a:schemeClr val="accent1"/>
                </a:solidFill>
                <a:latin typeface="Raleway"/>
              </a:rPr>
              <a:t>Doubt</a:t>
            </a:r>
            <a:r>
              <a:rPr lang="pt-BR" sz="2800" dirty="0">
                <a:solidFill>
                  <a:schemeClr val="accent1"/>
                </a:solidFill>
                <a:latin typeface="Raleway"/>
              </a:rPr>
              <a:t> – </a:t>
            </a:r>
            <a:r>
              <a:rPr lang="pt-BR" sz="2800" dirty="0" smtClean="0">
                <a:solidFill>
                  <a:schemeClr val="accent1"/>
                </a:solidFill>
                <a:latin typeface="Raleway"/>
              </a:rPr>
              <a:t>Advérbios </a:t>
            </a:r>
            <a:r>
              <a:rPr lang="pt-BR" sz="2800" dirty="0">
                <a:solidFill>
                  <a:schemeClr val="accent1"/>
                </a:solidFill>
                <a:latin typeface="Raleway"/>
              </a:rPr>
              <a:t>de </a:t>
            </a:r>
            <a:r>
              <a:rPr lang="pt-BR" sz="2800" dirty="0" smtClean="0">
                <a:solidFill>
                  <a:schemeClr val="accent1"/>
                </a:solidFill>
                <a:latin typeface="Raleway"/>
              </a:rPr>
              <a:t>Dúvida</a:t>
            </a:r>
            <a:r>
              <a:rPr lang="pt-BR" sz="2800" dirty="0">
                <a:solidFill>
                  <a:schemeClr val="accent1"/>
                </a:solidFill>
                <a:latin typeface="Raleway"/>
              </a:rPr>
              <a:t>:</a:t>
            </a:r>
          </a:p>
          <a:p>
            <a:endParaRPr lang="pt-BR" sz="2800" dirty="0">
              <a:solidFill>
                <a:schemeClr val="accent1"/>
              </a:solidFill>
              <a:latin typeface="Raleway"/>
            </a:endParaRPr>
          </a:p>
          <a:p>
            <a:pPr algn="ctr"/>
            <a:r>
              <a:rPr lang="pt-BR" sz="2800" dirty="0">
                <a:solidFill>
                  <a:schemeClr val="accent1"/>
                </a:solidFill>
                <a:latin typeface="Raleway"/>
              </a:rPr>
              <a:t>Estes expressam dúvida, incerteza.</a:t>
            </a:r>
          </a:p>
          <a:p>
            <a:endParaRPr lang="pt-BR" sz="2800" dirty="0">
              <a:solidFill>
                <a:schemeClr val="accent1"/>
              </a:solidFill>
              <a:latin typeface="Raleway"/>
            </a:endParaRPr>
          </a:p>
          <a:p>
            <a:pPr algn="ctr"/>
            <a:endParaRPr lang="pt-BR" sz="2800" dirty="0">
              <a:solidFill>
                <a:schemeClr val="accent1"/>
              </a:solidFill>
              <a:latin typeface="Raleway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3D34E5A-E66D-4A19-8F83-C4AFC083B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871" y="1856509"/>
            <a:ext cx="7523019" cy="333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36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219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Raleway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Adília</cp:lastModifiedBy>
  <cp:revision>10</cp:revision>
  <dcterms:created xsi:type="dcterms:W3CDTF">2017-05-27T00:28:07Z</dcterms:created>
  <dcterms:modified xsi:type="dcterms:W3CDTF">2021-05-18T17:34:17Z</dcterms:modified>
</cp:coreProperties>
</file>