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7" r:id="rId6"/>
    <p:sldId id="258" r:id="rId7"/>
    <p:sldId id="259" r:id="rId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B5F12D-2B3E-44B4-BBEE-95DFD0890ADB}"/>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endParaRPr lang="pt-BR"/>
          </a:p>
        </p:txBody>
      </p:sp>
      <p:sp>
        <p:nvSpPr>
          <p:cNvPr id="3" name="Subtítulo 2">
            <a:extLst>
              <a:ext uri="{FF2B5EF4-FFF2-40B4-BE49-F238E27FC236}">
                <a16:creationId xmlns:a16="http://schemas.microsoft.com/office/drawing/2014/main" id="{0C92D972-3B03-4671-91CD-5FC8E91A6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do subtítulo do Modelo Global</a:t>
            </a:r>
            <a:endParaRPr lang="pt-BR"/>
          </a:p>
        </p:txBody>
      </p:sp>
      <p:sp>
        <p:nvSpPr>
          <p:cNvPr id="4" name="Marcador de Posição da Data 3">
            <a:extLst>
              <a:ext uri="{FF2B5EF4-FFF2-40B4-BE49-F238E27FC236}">
                <a16:creationId xmlns:a16="http://schemas.microsoft.com/office/drawing/2014/main" id="{C2A149E9-CEF0-4A81-9F50-7FC225A5543B}"/>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5" name="Marcador de Posição do Rodapé 4">
            <a:extLst>
              <a:ext uri="{FF2B5EF4-FFF2-40B4-BE49-F238E27FC236}">
                <a16:creationId xmlns:a16="http://schemas.microsoft.com/office/drawing/2014/main" id="{7ACD70B2-77EC-4FA3-A210-F2BD841ECEA2}"/>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298404CE-DD2A-4F86-9998-4DF831076D02}"/>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425262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130C30-1CE3-4091-9B28-B7E3BF80E1A2}"/>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e Texto Vertical 2">
            <a:extLst>
              <a:ext uri="{FF2B5EF4-FFF2-40B4-BE49-F238E27FC236}">
                <a16:creationId xmlns:a16="http://schemas.microsoft.com/office/drawing/2014/main" id="{B9B05634-0FA6-4B18-969B-B79AEBC8FF59}"/>
              </a:ext>
            </a:extLst>
          </p:cNvPr>
          <p:cNvSpPr>
            <a:spLocks noGrp="1"/>
          </p:cNvSpPr>
          <p:nvPr>
            <p:ph type="body" orient="vert" idx="1"/>
          </p:nvPr>
        </p:nvSpPr>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D52E55E5-E700-4DA9-9462-49CC5E73E0FA}"/>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5" name="Marcador de Posição do Rodapé 4">
            <a:extLst>
              <a:ext uri="{FF2B5EF4-FFF2-40B4-BE49-F238E27FC236}">
                <a16:creationId xmlns:a16="http://schemas.microsoft.com/office/drawing/2014/main" id="{FE06314B-65EC-4F95-9B14-C6AA2AFBCDFA}"/>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3A8DD6FF-1944-428C-9F58-D8A0138AC355}"/>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3616072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85E4EEE-905F-45A7-B9D8-77FB4565FDC5}"/>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endParaRPr lang="pt-BR"/>
          </a:p>
        </p:txBody>
      </p:sp>
      <p:sp>
        <p:nvSpPr>
          <p:cNvPr id="3" name="Marcador de Posição de Texto Vertical 2">
            <a:extLst>
              <a:ext uri="{FF2B5EF4-FFF2-40B4-BE49-F238E27FC236}">
                <a16:creationId xmlns:a16="http://schemas.microsoft.com/office/drawing/2014/main" id="{8A793E8D-EA66-4861-839C-F8811F6335A0}"/>
              </a:ext>
            </a:extLst>
          </p:cNvPr>
          <p:cNvSpPr>
            <a:spLocks noGrp="1"/>
          </p:cNvSpPr>
          <p:nvPr>
            <p:ph type="body" orient="vert" idx="1"/>
          </p:nvPr>
        </p:nvSpPr>
        <p:spPr>
          <a:xfrm>
            <a:off x="838200" y="365125"/>
            <a:ext cx="7734300" cy="5811838"/>
          </a:xfrm>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F88689BD-46ED-4173-AAAE-A88F846C6FAB}"/>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5" name="Marcador de Posição do Rodapé 4">
            <a:extLst>
              <a:ext uri="{FF2B5EF4-FFF2-40B4-BE49-F238E27FC236}">
                <a16:creationId xmlns:a16="http://schemas.microsoft.com/office/drawing/2014/main" id="{2042904E-EE38-46B3-9957-33E86A09D105}"/>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F19E0E9E-6974-43EE-AE2B-52A05A6DE0F4}"/>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1870938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ADBF17-8ABB-47A6-BD64-02CB0115DF2E}"/>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e Conteúdo 2">
            <a:extLst>
              <a:ext uri="{FF2B5EF4-FFF2-40B4-BE49-F238E27FC236}">
                <a16:creationId xmlns:a16="http://schemas.microsoft.com/office/drawing/2014/main" id="{4AB8988C-CE13-4EA5-A90D-614CFC18431D}"/>
              </a:ext>
            </a:extLst>
          </p:cNvPr>
          <p:cNvSpPr>
            <a:spLocks noGrp="1"/>
          </p:cNvSpPr>
          <p:nvPr>
            <p:ph idx="1"/>
          </p:nvPr>
        </p:nvSpPr>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DB03063B-D3D1-433E-B357-C4A226941A6A}"/>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5" name="Marcador de Posição do Rodapé 4">
            <a:extLst>
              <a:ext uri="{FF2B5EF4-FFF2-40B4-BE49-F238E27FC236}">
                <a16:creationId xmlns:a16="http://schemas.microsoft.com/office/drawing/2014/main" id="{C8011DA1-7A1D-48F1-9290-006300A9CF00}"/>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0A7C3A07-5DDC-46E6-9FB3-8C0D71507A95}"/>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1245136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AF489-8FA4-48C5-BDC8-4E9D3800A301}"/>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endParaRPr lang="pt-BR"/>
          </a:p>
        </p:txBody>
      </p:sp>
      <p:sp>
        <p:nvSpPr>
          <p:cNvPr id="3" name="Marcador de Posição do Texto 2">
            <a:extLst>
              <a:ext uri="{FF2B5EF4-FFF2-40B4-BE49-F238E27FC236}">
                <a16:creationId xmlns:a16="http://schemas.microsoft.com/office/drawing/2014/main" id="{F7D6B852-0BD2-4DD0-A10B-58E0EDAD6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Editar os estilos de texto do Modelo Global</a:t>
            </a:r>
          </a:p>
        </p:txBody>
      </p:sp>
      <p:sp>
        <p:nvSpPr>
          <p:cNvPr id="4" name="Marcador de Posição da Data 3">
            <a:extLst>
              <a:ext uri="{FF2B5EF4-FFF2-40B4-BE49-F238E27FC236}">
                <a16:creationId xmlns:a16="http://schemas.microsoft.com/office/drawing/2014/main" id="{59D66E62-526F-4DFC-BF11-4FF0E3A9A2D8}"/>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5" name="Marcador de Posição do Rodapé 4">
            <a:extLst>
              <a:ext uri="{FF2B5EF4-FFF2-40B4-BE49-F238E27FC236}">
                <a16:creationId xmlns:a16="http://schemas.microsoft.com/office/drawing/2014/main" id="{228C136D-B0D2-4B2F-8286-CBBB8F0919ED}"/>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6DA18801-0718-48E7-AD51-3DE2111CE52F}"/>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2299954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08812-47A2-4680-807E-018794AE7FD6}"/>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e Conteúdo 2">
            <a:extLst>
              <a:ext uri="{FF2B5EF4-FFF2-40B4-BE49-F238E27FC236}">
                <a16:creationId xmlns:a16="http://schemas.microsoft.com/office/drawing/2014/main" id="{45FBD04B-9423-4DCA-89E5-3C457085E925}"/>
              </a:ext>
            </a:extLst>
          </p:cNvPr>
          <p:cNvSpPr>
            <a:spLocks noGrp="1"/>
          </p:cNvSpPr>
          <p:nvPr>
            <p:ph sz="half" idx="1"/>
          </p:nvPr>
        </p:nvSpPr>
        <p:spPr>
          <a:xfrm>
            <a:off x="838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e Conteúdo 3">
            <a:extLst>
              <a:ext uri="{FF2B5EF4-FFF2-40B4-BE49-F238E27FC236}">
                <a16:creationId xmlns:a16="http://schemas.microsoft.com/office/drawing/2014/main" id="{F2F4BE52-6716-40BD-B165-D1EBF5D9F6B5}"/>
              </a:ext>
            </a:extLst>
          </p:cNvPr>
          <p:cNvSpPr>
            <a:spLocks noGrp="1"/>
          </p:cNvSpPr>
          <p:nvPr>
            <p:ph sz="half" idx="2"/>
          </p:nvPr>
        </p:nvSpPr>
        <p:spPr>
          <a:xfrm>
            <a:off x="6172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5" name="Marcador de Posição da Data 4">
            <a:extLst>
              <a:ext uri="{FF2B5EF4-FFF2-40B4-BE49-F238E27FC236}">
                <a16:creationId xmlns:a16="http://schemas.microsoft.com/office/drawing/2014/main" id="{DBC7311F-7F2B-4F76-8372-3A7E3E27C6D7}"/>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6" name="Marcador de Posição do Rodapé 5">
            <a:extLst>
              <a:ext uri="{FF2B5EF4-FFF2-40B4-BE49-F238E27FC236}">
                <a16:creationId xmlns:a16="http://schemas.microsoft.com/office/drawing/2014/main" id="{3EB1DEBB-C50D-4228-9E6D-F2C40E099E9C}"/>
              </a:ext>
            </a:extLst>
          </p:cNvPr>
          <p:cNvSpPr>
            <a:spLocks noGrp="1"/>
          </p:cNvSpPr>
          <p:nvPr>
            <p:ph type="ftr" sz="quarter" idx="11"/>
          </p:nvPr>
        </p:nvSpPr>
        <p:spPr/>
        <p:txBody>
          <a:bodyPr/>
          <a:lstStyle/>
          <a:p>
            <a:endParaRPr lang="pt-BR"/>
          </a:p>
        </p:txBody>
      </p:sp>
      <p:sp>
        <p:nvSpPr>
          <p:cNvPr id="7" name="Marcador de Posição do Número do Diapositivo 6">
            <a:extLst>
              <a:ext uri="{FF2B5EF4-FFF2-40B4-BE49-F238E27FC236}">
                <a16:creationId xmlns:a16="http://schemas.microsoft.com/office/drawing/2014/main" id="{FD899EF2-B508-4002-B354-2969ECFEE4B7}"/>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170478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54CDAC-B482-4498-8212-A52CB2F35F39}"/>
              </a:ext>
            </a:extLst>
          </p:cNvPr>
          <p:cNvSpPr>
            <a:spLocks noGrp="1"/>
          </p:cNvSpPr>
          <p:nvPr>
            <p:ph type="title"/>
          </p:nvPr>
        </p:nvSpPr>
        <p:spPr>
          <a:xfrm>
            <a:off x="839788" y="365125"/>
            <a:ext cx="10515600" cy="1325563"/>
          </a:xfrm>
        </p:spPr>
        <p:txBody>
          <a:bodyPr/>
          <a:lstStyle/>
          <a:p>
            <a:r>
              <a:rPr lang="pt-PT"/>
              <a:t>Clique para editar o estilo de título do Modelo Global</a:t>
            </a:r>
            <a:endParaRPr lang="pt-BR"/>
          </a:p>
        </p:txBody>
      </p:sp>
      <p:sp>
        <p:nvSpPr>
          <p:cNvPr id="3" name="Marcador de Posição do Texto 2">
            <a:extLst>
              <a:ext uri="{FF2B5EF4-FFF2-40B4-BE49-F238E27FC236}">
                <a16:creationId xmlns:a16="http://schemas.microsoft.com/office/drawing/2014/main" id="{608A2844-B10B-445A-ACEF-FBCE19AD1E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4" name="Marcador de Posição de Conteúdo 3">
            <a:extLst>
              <a:ext uri="{FF2B5EF4-FFF2-40B4-BE49-F238E27FC236}">
                <a16:creationId xmlns:a16="http://schemas.microsoft.com/office/drawing/2014/main" id="{1F72B2DC-5ADF-4A61-AF75-E8A58E8F3DFC}"/>
              </a:ext>
            </a:extLst>
          </p:cNvPr>
          <p:cNvSpPr>
            <a:spLocks noGrp="1"/>
          </p:cNvSpPr>
          <p:nvPr>
            <p:ph sz="half" idx="2"/>
          </p:nvPr>
        </p:nvSpPr>
        <p:spPr>
          <a:xfrm>
            <a:off x="839788" y="2505075"/>
            <a:ext cx="5157787"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5" name="Marcador de Posição do Texto 4">
            <a:extLst>
              <a:ext uri="{FF2B5EF4-FFF2-40B4-BE49-F238E27FC236}">
                <a16:creationId xmlns:a16="http://schemas.microsoft.com/office/drawing/2014/main" id="{B9702FCA-0703-4F44-92E8-B2B4592038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6" name="Marcador de Posição de Conteúdo 5">
            <a:extLst>
              <a:ext uri="{FF2B5EF4-FFF2-40B4-BE49-F238E27FC236}">
                <a16:creationId xmlns:a16="http://schemas.microsoft.com/office/drawing/2014/main" id="{AC8CB891-A7AB-4EB8-823B-28A65F0DC62B}"/>
              </a:ext>
            </a:extLst>
          </p:cNvPr>
          <p:cNvSpPr>
            <a:spLocks noGrp="1"/>
          </p:cNvSpPr>
          <p:nvPr>
            <p:ph sz="quarter" idx="4"/>
          </p:nvPr>
        </p:nvSpPr>
        <p:spPr>
          <a:xfrm>
            <a:off x="6172200" y="2505075"/>
            <a:ext cx="5183188"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7" name="Marcador de Posição da Data 6">
            <a:extLst>
              <a:ext uri="{FF2B5EF4-FFF2-40B4-BE49-F238E27FC236}">
                <a16:creationId xmlns:a16="http://schemas.microsoft.com/office/drawing/2014/main" id="{89DC26C1-74FC-4713-8A56-E331D4D184F5}"/>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8" name="Marcador de Posição do Rodapé 7">
            <a:extLst>
              <a:ext uri="{FF2B5EF4-FFF2-40B4-BE49-F238E27FC236}">
                <a16:creationId xmlns:a16="http://schemas.microsoft.com/office/drawing/2014/main" id="{FEFDF215-76CF-44A3-9AF7-097D1DE31637}"/>
              </a:ext>
            </a:extLst>
          </p:cNvPr>
          <p:cNvSpPr>
            <a:spLocks noGrp="1"/>
          </p:cNvSpPr>
          <p:nvPr>
            <p:ph type="ftr" sz="quarter" idx="11"/>
          </p:nvPr>
        </p:nvSpPr>
        <p:spPr/>
        <p:txBody>
          <a:bodyPr/>
          <a:lstStyle/>
          <a:p>
            <a:endParaRPr lang="pt-BR"/>
          </a:p>
        </p:txBody>
      </p:sp>
      <p:sp>
        <p:nvSpPr>
          <p:cNvPr id="9" name="Marcador de Posição do Número do Diapositivo 8">
            <a:extLst>
              <a:ext uri="{FF2B5EF4-FFF2-40B4-BE49-F238E27FC236}">
                <a16:creationId xmlns:a16="http://schemas.microsoft.com/office/drawing/2014/main" id="{7C686FF1-8885-4FF8-986B-D19A1EB5B48E}"/>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409900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77C94E-0F0A-4C32-9C43-644301DAA55A}"/>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a Data 2">
            <a:extLst>
              <a:ext uri="{FF2B5EF4-FFF2-40B4-BE49-F238E27FC236}">
                <a16:creationId xmlns:a16="http://schemas.microsoft.com/office/drawing/2014/main" id="{D034A7BE-743E-4173-B341-B692FD0FAA13}"/>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4" name="Marcador de Posição do Rodapé 3">
            <a:extLst>
              <a:ext uri="{FF2B5EF4-FFF2-40B4-BE49-F238E27FC236}">
                <a16:creationId xmlns:a16="http://schemas.microsoft.com/office/drawing/2014/main" id="{B3C8C6E5-49FE-48BE-92B9-7E803823B4B4}"/>
              </a:ext>
            </a:extLst>
          </p:cNvPr>
          <p:cNvSpPr>
            <a:spLocks noGrp="1"/>
          </p:cNvSpPr>
          <p:nvPr>
            <p:ph type="ftr" sz="quarter" idx="11"/>
          </p:nvPr>
        </p:nvSpPr>
        <p:spPr/>
        <p:txBody>
          <a:bodyPr/>
          <a:lstStyle/>
          <a:p>
            <a:endParaRPr lang="pt-BR"/>
          </a:p>
        </p:txBody>
      </p:sp>
      <p:sp>
        <p:nvSpPr>
          <p:cNvPr id="5" name="Marcador de Posição do Número do Diapositivo 4">
            <a:extLst>
              <a:ext uri="{FF2B5EF4-FFF2-40B4-BE49-F238E27FC236}">
                <a16:creationId xmlns:a16="http://schemas.microsoft.com/office/drawing/2014/main" id="{990AFE3D-FD86-4BAC-B72E-458E5596489C}"/>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266504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1D66413E-98A1-421D-A756-FE9A77A7E431}"/>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3" name="Marcador de Posição do Rodapé 2">
            <a:extLst>
              <a:ext uri="{FF2B5EF4-FFF2-40B4-BE49-F238E27FC236}">
                <a16:creationId xmlns:a16="http://schemas.microsoft.com/office/drawing/2014/main" id="{920D0DD8-1614-491C-9BD3-D22524F5D081}"/>
              </a:ext>
            </a:extLst>
          </p:cNvPr>
          <p:cNvSpPr>
            <a:spLocks noGrp="1"/>
          </p:cNvSpPr>
          <p:nvPr>
            <p:ph type="ftr" sz="quarter" idx="11"/>
          </p:nvPr>
        </p:nvSpPr>
        <p:spPr/>
        <p:txBody>
          <a:bodyPr/>
          <a:lstStyle/>
          <a:p>
            <a:endParaRPr lang="pt-BR"/>
          </a:p>
        </p:txBody>
      </p:sp>
      <p:sp>
        <p:nvSpPr>
          <p:cNvPr id="4" name="Marcador de Posição do Número do Diapositivo 3">
            <a:extLst>
              <a:ext uri="{FF2B5EF4-FFF2-40B4-BE49-F238E27FC236}">
                <a16:creationId xmlns:a16="http://schemas.microsoft.com/office/drawing/2014/main" id="{DDAF971A-69BD-4561-989B-356863639EAF}"/>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224602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9E4459-6F63-49AE-84AB-9AB4983A6F0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pt-BR"/>
          </a:p>
        </p:txBody>
      </p:sp>
      <p:sp>
        <p:nvSpPr>
          <p:cNvPr id="3" name="Marcador de Posição de Conteúdo 2">
            <a:extLst>
              <a:ext uri="{FF2B5EF4-FFF2-40B4-BE49-F238E27FC236}">
                <a16:creationId xmlns:a16="http://schemas.microsoft.com/office/drawing/2014/main" id="{A45C8A8E-5460-4A23-8700-B1D52441D3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o Texto 3">
            <a:extLst>
              <a:ext uri="{FF2B5EF4-FFF2-40B4-BE49-F238E27FC236}">
                <a16:creationId xmlns:a16="http://schemas.microsoft.com/office/drawing/2014/main" id="{1A8220D1-C07F-48F6-BC09-FDB5CAC4B1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a:extLst>
              <a:ext uri="{FF2B5EF4-FFF2-40B4-BE49-F238E27FC236}">
                <a16:creationId xmlns:a16="http://schemas.microsoft.com/office/drawing/2014/main" id="{CA0C13AE-C5FB-4501-A231-B5F1BF37140B}"/>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6" name="Marcador de Posição do Rodapé 5">
            <a:extLst>
              <a:ext uri="{FF2B5EF4-FFF2-40B4-BE49-F238E27FC236}">
                <a16:creationId xmlns:a16="http://schemas.microsoft.com/office/drawing/2014/main" id="{181A3F6B-B437-4A5D-BEAA-9E9D4B131699}"/>
              </a:ext>
            </a:extLst>
          </p:cNvPr>
          <p:cNvSpPr>
            <a:spLocks noGrp="1"/>
          </p:cNvSpPr>
          <p:nvPr>
            <p:ph type="ftr" sz="quarter" idx="11"/>
          </p:nvPr>
        </p:nvSpPr>
        <p:spPr/>
        <p:txBody>
          <a:bodyPr/>
          <a:lstStyle/>
          <a:p>
            <a:endParaRPr lang="pt-BR"/>
          </a:p>
        </p:txBody>
      </p:sp>
      <p:sp>
        <p:nvSpPr>
          <p:cNvPr id="7" name="Marcador de Posição do Número do Diapositivo 6">
            <a:extLst>
              <a:ext uri="{FF2B5EF4-FFF2-40B4-BE49-F238E27FC236}">
                <a16:creationId xmlns:a16="http://schemas.microsoft.com/office/drawing/2014/main" id="{D80130BE-2F71-46F0-B455-A56346FD4771}"/>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1345758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46ABC-90AF-4DCD-9911-7924D6121ED2}"/>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pt-BR"/>
          </a:p>
        </p:txBody>
      </p:sp>
      <p:sp>
        <p:nvSpPr>
          <p:cNvPr id="3" name="Marcador de Posição da Imagem 2">
            <a:extLst>
              <a:ext uri="{FF2B5EF4-FFF2-40B4-BE49-F238E27FC236}">
                <a16:creationId xmlns:a16="http://schemas.microsoft.com/office/drawing/2014/main" id="{11F70C6B-02A2-45C7-AD24-2EFD8170BC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Marcador de Posição do Texto 3">
            <a:extLst>
              <a:ext uri="{FF2B5EF4-FFF2-40B4-BE49-F238E27FC236}">
                <a16:creationId xmlns:a16="http://schemas.microsoft.com/office/drawing/2014/main" id="{728BDF7E-69A5-4319-81FB-18732876A5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a:extLst>
              <a:ext uri="{FF2B5EF4-FFF2-40B4-BE49-F238E27FC236}">
                <a16:creationId xmlns:a16="http://schemas.microsoft.com/office/drawing/2014/main" id="{EF16FDD2-8A47-4935-B8A3-B624E4EAA4F0}"/>
              </a:ext>
            </a:extLst>
          </p:cNvPr>
          <p:cNvSpPr>
            <a:spLocks noGrp="1"/>
          </p:cNvSpPr>
          <p:nvPr>
            <p:ph type="dt" sz="half" idx="10"/>
          </p:nvPr>
        </p:nvSpPr>
        <p:spPr/>
        <p:txBody>
          <a:bodyPr/>
          <a:lstStyle/>
          <a:p>
            <a:fld id="{D97712C5-48CF-47CD-BC1F-227FE318334D}" type="datetimeFigureOut">
              <a:rPr lang="pt-BR" smtClean="0"/>
              <a:t>18/10/2021</a:t>
            </a:fld>
            <a:endParaRPr lang="pt-BR"/>
          </a:p>
        </p:txBody>
      </p:sp>
      <p:sp>
        <p:nvSpPr>
          <p:cNvPr id="6" name="Marcador de Posição do Rodapé 5">
            <a:extLst>
              <a:ext uri="{FF2B5EF4-FFF2-40B4-BE49-F238E27FC236}">
                <a16:creationId xmlns:a16="http://schemas.microsoft.com/office/drawing/2014/main" id="{2864E7F3-ACBF-4442-8DA1-46A10B3DA5BA}"/>
              </a:ext>
            </a:extLst>
          </p:cNvPr>
          <p:cNvSpPr>
            <a:spLocks noGrp="1"/>
          </p:cNvSpPr>
          <p:nvPr>
            <p:ph type="ftr" sz="quarter" idx="11"/>
          </p:nvPr>
        </p:nvSpPr>
        <p:spPr/>
        <p:txBody>
          <a:bodyPr/>
          <a:lstStyle/>
          <a:p>
            <a:endParaRPr lang="pt-BR"/>
          </a:p>
        </p:txBody>
      </p:sp>
      <p:sp>
        <p:nvSpPr>
          <p:cNvPr id="7" name="Marcador de Posição do Número do Diapositivo 6">
            <a:extLst>
              <a:ext uri="{FF2B5EF4-FFF2-40B4-BE49-F238E27FC236}">
                <a16:creationId xmlns:a16="http://schemas.microsoft.com/office/drawing/2014/main" id="{EF2792E3-5CF5-4F38-AADA-90D4A118E71E}"/>
              </a:ext>
            </a:extLst>
          </p:cNvPr>
          <p:cNvSpPr>
            <a:spLocks noGrp="1"/>
          </p:cNvSpPr>
          <p:nvPr>
            <p:ph type="sldNum" sz="quarter" idx="12"/>
          </p:nvPr>
        </p:nvSpPr>
        <p:spPr/>
        <p:txBody>
          <a:bodyPr/>
          <a:lstStyle/>
          <a:p>
            <a:fld id="{21168EA8-F6E6-461F-99F6-BA1642B0EB0E}" type="slidenum">
              <a:rPr lang="pt-BR" smtClean="0"/>
              <a:t>‹nº›</a:t>
            </a:fld>
            <a:endParaRPr lang="pt-BR"/>
          </a:p>
        </p:txBody>
      </p:sp>
    </p:spTree>
    <p:extLst>
      <p:ext uri="{BB962C8B-B14F-4D97-AF65-F5344CB8AC3E}">
        <p14:creationId xmlns:p14="http://schemas.microsoft.com/office/powerpoint/2010/main" val="3668842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1031D81B-EEEE-494A-8449-41F960C1E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endParaRPr lang="pt-BR"/>
          </a:p>
        </p:txBody>
      </p:sp>
      <p:sp>
        <p:nvSpPr>
          <p:cNvPr id="3" name="Marcador de Posição do Texto 2">
            <a:extLst>
              <a:ext uri="{FF2B5EF4-FFF2-40B4-BE49-F238E27FC236}">
                <a16:creationId xmlns:a16="http://schemas.microsoft.com/office/drawing/2014/main" id="{76B3BD74-30A4-4DB0-8C2D-6976FA0C05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129F318B-6415-4160-9048-EE7E7DB784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712C5-48CF-47CD-BC1F-227FE318334D}" type="datetimeFigureOut">
              <a:rPr lang="pt-BR" smtClean="0"/>
              <a:t>18/10/2021</a:t>
            </a:fld>
            <a:endParaRPr lang="pt-BR"/>
          </a:p>
        </p:txBody>
      </p:sp>
      <p:sp>
        <p:nvSpPr>
          <p:cNvPr id="5" name="Marcador de Posição do Rodapé 4">
            <a:extLst>
              <a:ext uri="{FF2B5EF4-FFF2-40B4-BE49-F238E27FC236}">
                <a16:creationId xmlns:a16="http://schemas.microsoft.com/office/drawing/2014/main" id="{0B987B11-50F4-42C1-84D7-0FFA750A84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Marcador de Posição do Número do Diapositivo 5">
            <a:extLst>
              <a:ext uri="{FF2B5EF4-FFF2-40B4-BE49-F238E27FC236}">
                <a16:creationId xmlns:a16="http://schemas.microsoft.com/office/drawing/2014/main" id="{E15408A8-5AAC-4D73-B6A8-727C8CDF07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68EA8-F6E6-461F-99F6-BA1642B0EB0E}" type="slidenum">
              <a:rPr lang="pt-BR" smtClean="0"/>
              <a:t>‹nº›</a:t>
            </a:fld>
            <a:endParaRPr lang="pt-BR"/>
          </a:p>
        </p:txBody>
      </p:sp>
    </p:spTree>
    <p:extLst>
      <p:ext uri="{BB962C8B-B14F-4D97-AF65-F5344CB8AC3E}">
        <p14:creationId xmlns:p14="http://schemas.microsoft.com/office/powerpoint/2010/main" val="1783242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nglesinstrumentalonline.com.br/grupos-nominais-em-ingles/?utm_campaign=grupos_nominais_220517&amp;utm_medium=email&amp;utm_source=rdstation" TargetMode="External"/><Relationship Id="rId2" Type="http://schemas.openxmlformats.org/officeDocument/2006/relationships/hyperlink" Target="https://inglesinstrumentalonline.com.br/grupos-nominais-em-ingle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5A653E98-7B5B-404C-A2D6-A9649169FB82}"/>
              </a:ext>
            </a:extLst>
          </p:cNvPr>
          <p:cNvPicPr>
            <a:picLocks noChangeAspect="1"/>
          </p:cNvPicPr>
          <p:nvPr/>
        </p:nvPicPr>
        <p:blipFill>
          <a:blip r:embed="rId2"/>
          <a:stretch>
            <a:fillRect/>
          </a:stretch>
        </p:blipFill>
        <p:spPr>
          <a:xfrm>
            <a:off x="1607127" y="360218"/>
            <a:ext cx="8853055" cy="6137563"/>
          </a:xfrm>
          <a:prstGeom prst="rect">
            <a:avLst/>
          </a:prstGeom>
        </p:spPr>
      </p:pic>
    </p:spTree>
    <p:extLst>
      <p:ext uri="{BB962C8B-B14F-4D97-AF65-F5344CB8AC3E}">
        <p14:creationId xmlns:p14="http://schemas.microsoft.com/office/powerpoint/2010/main" val="218651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pic>
        <p:nvPicPr>
          <p:cNvPr id="4" name="Imagem 3" descr="Uma imagem com texto&#10;&#10;Descrição gerada com confiança muito alta">
            <a:extLst>
              <a:ext uri="{FF2B5EF4-FFF2-40B4-BE49-F238E27FC236}">
                <a16:creationId xmlns:a16="http://schemas.microsoft.com/office/drawing/2014/main" id="{B7D97DC5-4496-4586-8F20-6FF978462267}"/>
              </a:ext>
            </a:extLst>
          </p:cNvPr>
          <p:cNvPicPr>
            <a:picLocks noChangeAspect="1"/>
          </p:cNvPicPr>
          <p:nvPr/>
        </p:nvPicPr>
        <p:blipFill rotWithShape="1">
          <a:blip r:embed="rId2"/>
          <a:srcRect t="25000"/>
          <a:stretch/>
        </p:blipFill>
        <p:spPr>
          <a:xfrm>
            <a:off x="20" y="10"/>
            <a:ext cx="12191980" cy="6857990"/>
          </a:xfrm>
          <a:prstGeom prst="rect">
            <a:avLst/>
          </a:prstGeom>
        </p:spPr>
      </p:pic>
    </p:spTree>
    <p:extLst>
      <p:ext uri="{BB962C8B-B14F-4D97-AF65-F5344CB8AC3E}">
        <p14:creationId xmlns:p14="http://schemas.microsoft.com/office/powerpoint/2010/main" val="1782830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700" y="571500"/>
            <a:ext cx="7668492" cy="5673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3697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4542700F-B822-48EF-85F3-C7A4DC72922D}"/>
              </a:ext>
            </a:extLst>
          </p:cNvPr>
          <p:cNvSpPr/>
          <p:nvPr/>
        </p:nvSpPr>
        <p:spPr>
          <a:xfrm>
            <a:off x="484094" y="255059"/>
            <a:ext cx="10905565" cy="7109639"/>
          </a:xfrm>
          <a:prstGeom prst="rect">
            <a:avLst/>
          </a:prstGeom>
        </p:spPr>
        <p:txBody>
          <a:bodyPr wrap="square">
            <a:spAutoFit/>
          </a:bodyPr>
          <a:lstStyle/>
          <a:p>
            <a:pPr algn="ctr"/>
            <a:r>
              <a:rPr lang="pt-BR" sz="2400" b="1" i="0" u="none" strike="noStrike" dirty="0">
                <a:solidFill>
                  <a:schemeClr val="tx2"/>
                </a:solidFill>
                <a:effectLst/>
                <a:latin typeface="PT Sans"/>
              </a:rPr>
              <a:t>Qual é a melhor Estratégia de Leitura para Traduzir Textos em Inglês?</a:t>
            </a:r>
          </a:p>
          <a:p>
            <a:pPr algn="ctr"/>
            <a:r>
              <a:rPr lang="pt-BR" b="1" dirty="0">
                <a:solidFill>
                  <a:schemeClr val="tx2"/>
                </a:solidFill>
                <a:latin typeface="PT Sans"/>
                <a:hlinkClick r:id="rId2"/>
              </a:rPr>
              <a:t>https://inglesinstrumentalonline.com.br/grupos-nominais-em-ingles/</a:t>
            </a:r>
            <a:r>
              <a:rPr lang="pt-BR" b="1" dirty="0">
                <a:solidFill>
                  <a:schemeClr val="tx2"/>
                </a:solidFill>
                <a:latin typeface="PT Sans"/>
              </a:rPr>
              <a:t>  </a:t>
            </a:r>
            <a:endParaRPr lang="pt-BR" b="1" i="0" u="none" strike="noStrike" dirty="0">
              <a:solidFill>
                <a:schemeClr val="tx2"/>
              </a:solidFill>
              <a:effectLst/>
              <a:latin typeface="PT Sans"/>
            </a:endParaRPr>
          </a:p>
          <a:p>
            <a:pPr algn="ctr"/>
            <a:endParaRPr lang="pt-BR" sz="2400" dirty="0">
              <a:solidFill>
                <a:schemeClr val="tx2"/>
              </a:solidFill>
              <a:latin typeface="PT Sans"/>
            </a:endParaRPr>
          </a:p>
          <a:p>
            <a:r>
              <a:rPr lang="pt-BR" i="0" u="none" strike="noStrike" dirty="0">
                <a:solidFill>
                  <a:schemeClr val="tx2"/>
                </a:solidFill>
                <a:effectLst/>
                <a:latin typeface="PT Sans"/>
              </a:rPr>
              <a:t>Ao ler um texto em inglês você já teve a sensação de que as palavras estão de traz para frente? Com certeza você já passou por uma situação parecida: pegou um texto em inglês para leitura e, após algumas tentativas, conseguiu ler boa parte mas ficou com a sensação de que algo ficou faltando e não atingiu seu objetivo.</a:t>
            </a:r>
          </a:p>
          <a:p>
            <a:endParaRPr lang="pt-BR" dirty="0">
              <a:solidFill>
                <a:schemeClr val="tx2"/>
              </a:solidFill>
              <a:latin typeface="PT Sans"/>
            </a:endParaRPr>
          </a:p>
          <a:p>
            <a:r>
              <a:rPr lang="pt-BR" i="0" u="none" strike="noStrike" dirty="0">
                <a:solidFill>
                  <a:schemeClr val="tx2"/>
                </a:solidFill>
                <a:effectLst/>
                <a:latin typeface="PT Sans"/>
              </a:rPr>
              <a:t>Esse é um problema muito comum para quem está buscando inglês para leitura, especialmente para pessoas que precisam do idioma para propósitos específicos, como passar em um exame de proficiência de um mestrado ou doutorado.</a:t>
            </a:r>
          </a:p>
          <a:p>
            <a:endParaRPr lang="pt-BR" dirty="0">
              <a:solidFill>
                <a:schemeClr val="tx2"/>
              </a:solidFill>
              <a:latin typeface="PT Sans"/>
            </a:endParaRPr>
          </a:p>
          <a:p>
            <a:r>
              <a:rPr lang="pt-BR" dirty="0">
                <a:solidFill>
                  <a:schemeClr val="tx2"/>
                </a:solidFill>
                <a:latin typeface="PT Sans"/>
              </a:rPr>
              <a:t>Domine a estrutura dos grupos nominais em inglês</a:t>
            </a:r>
          </a:p>
          <a:p>
            <a:r>
              <a:rPr lang="pt-BR" dirty="0">
                <a:solidFill>
                  <a:schemeClr val="tx2"/>
                </a:solidFill>
                <a:latin typeface="PT Sans"/>
              </a:rPr>
              <a:t>Os Grupos Nominais que fazem você ter essa sensação de que no inglês tudo é ao contrário. O grupo nominal exerce uma importância crucial na compreensão de um texto.</a:t>
            </a:r>
          </a:p>
          <a:p>
            <a:endParaRPr lang="pt-BR" dirty="0">
              <a:solidFill>
                <a:schemeClr val="tx2"/>
              </a:solidFill>
              <a:latin typeface="PT Sans"/>
            </a:endParaRPr>
          </a:p>
          <a:p>
            <a:endParaRPr lang="pt-BR" dirty="0">
              <a:solidFill>
                <a:schemeClr val="tx2"/>
              </a:solidFill>
              <a:latin typeface="PT Sans"/>
            </a:endParaRPr>
          </a:p>
          <a:p>
            <a:r>
              <a:rPr lang="pt-BR" sz="1400" b="1" dirty="0">
                <a:solidFill>
                  <a:schemeClr val="tx2"/>
                </a:solidFill>
                <a:latin typeface="PT Sans"/>
              </a:rPr>
              <a:t>VIDEO   Vídeo Aula de Grupos Nominais em Inglês  11:08 min</a:t>
            </a:r>
          </a:p>
          <a:p>
            <a:r>
              <a:rPr lang="pt-BR" dirty="0" smtClean="0">
                <a:solidFill>
                  <a:schemeClr val="tx2"/>
                </a:solidFill>
                <a:latin typeface="PT Sans"/>
                <a:hlinkClick r:id="rId3"/>
              </a:rPr>
              <a:t>https</a:t>
            </a:r>
            <a:r>
              <a:rPr lang="pt-BR" dirty="0">
                <a:solidFill>
                  <a:schemeClr val="tx2"/>
                </a:solidFill>
                <a:latin typeface="PT Sans"/>
                <a:hlinkClick r:id="rId3"/>
              </a:rPr>
              <a:t>://inglesinstrumentalonline.com.br/grupos-nominais-em-ingles/?utm_campaign=grupos_nominais_220517&amp;utm_medium=email&amp;utm_source=rdstation</a:t>
            </a:r>
            <a:r>
              <a:rPr lang="pt-BR" dirty="0">
                <a:solidFill>
                  <a:schemeClr val="tx2"/>
                </a:solidFill>
                <a:latin typeface="PT Sans"/>
              </a:rPr>
              <a:t> </a:t>
            </a:r>
          </a:p>
          <a:p>
            <a:endParaRPr lang="pt-BR" dirty="0">
              <a:solidFill>
                <a:schemeClr val="tx2"/>
              </a:solidFill>
              <a:latin typeface="PT Sans"/>
            </a:endParaRPr>
          </a:p>
          <a:p>
            <a:pPr algn="ctr"/>
            <a:r>
              <a:rPr lang="pt-BR" sz="2800" b="1" dirty="0">
                <a:solidFill>
                  <a:schemeClr val="tx2"/>
                </a:solidFill>
                <a:latin typeface="PT Sans"/>
              </a:rPr>
              <a:t>Vamos aprender com um caso prático, veja:</a:t>
            </a:r>
          </a:p>
          <a:p>
            <a:endParaRPr lang="pt-BR" sz="1400" b="1" i="0" u="none" strike="noStrike" dirty="0">
              <a:solidFill>
                <a:srgbClr val="4C4C4C"/>
              </a:solidFill>
              <a:effectLst/>
              <a:latin typeface="PT Sans"/>
            </a:endParaRPr>
          </a:p>
          <a:p>
            <a:endParaRPr lang="pt-BR" sz="1400" b="1" dirty="0">
              <a:solidFill>
                <a:srgbClr val="4C4C4C"/>
              </a:solidFill>
              <a:latin typeface="PT Sans"/>
            </a:endParaRPr>
          </a:p>
          <a:p>
            <a:endParaRPr lang="pt-BR" sz="1400" b="1" i="0" u="none" strike="noStrike" dirty="0">
              <a:solidFill>
                <a:srgbClr val="4C4C4C"/>
              </a:solidFill>
              <a:effectLst/>
              <a:latin typeface="PT Sans"/>
            </a:endParaRPr>
          </a:p>
        </p:txBody>
      </p:sp>
    </p:spTree>
    <p:extLst>
      <p:ext uri="{BB962C8B-B14F-4D97-AF65-F5344CB8AC3E}">
        <p14:creationId xmlns:p14="http://schemas.microsoft.com/office/powerpoint/2010/main" val="222377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BF7BD163-B7C1-426C-B0CE-902783552208}"/>
              </a:ext>
            </a:extLst>
          </p:cNvPr>
          <p:cNvSpPr/>
          <p:nvPr/>
        </p:nvSpPr>
        <p:spPr>
          <a:xfrm>
            <a:off x="188258" y="94130"/>
            <a:ext cx="11809777" cy="6494085"/>
          </a:xfrm>
          <a:prstGeom prst="rect">
            <a:avLst/>
          </a:prstGeom>
        </p:spPr>
        <p:txBody>
          <a:bodyPr wrap="square">
            <a:spAutoFit/>
          </a:bodyPr>
          <a:lstStyle/>
          <a:p>
            <a:r>
              <a:rPr lang="en-US" dirty="0" err="1">
                <a:solidFill>
                  <a:schemeClr val="tx2"/>
                </a:solidFill>
                <a:latin typeface="PT Sans"/>
              </a:rPr>
              <a:t>Quando</a:t>
            </a:r>
            <a:r>
              <a:rPr lang="en-US" dirty="0">
                <a:solidFill>
                  <a:schemeClr val="tx2"/>
                </a:solidFill>
                <a:latin typeface="PT Sans"/>
              </a:rPr>
              <a:t> </a:t>
            </a:r>
            <a:r>
              <a:rPr lang="en-US" dirty="0" err="1">
                <a:solidFill>
                  <a:schemeClr val="tx2"/>
                </a:solidFill>
                <a:latin typeface="PT Sans"/>
              </a:rPr>
              <a:t>temos</a:t>
            </a:r>
            <a:r>
              <a:rPr lang="en-US" dirty="0">
                <a:solidFill>
                  <a:schemeClr val="tx2"/>
                </a:solidFill>
                <a:latin typeface="PT Sans"/>
              </a:rPr>
              <a:t> </a:t>
            </a:r>
            <a:r>
              <a:rPr lang="en-US" dirty="0" err="1">
                <a:solidFill>
                  <a:schemeClr val="tx2"/>
                </a:solidFill>
                <a:latin typeface="PT Sans"/>
              </a:rPr>
              <a:t>uma</a:t>
            </a:r>
            <a:r>
              <a:rPr lang="en-US" dirty="0">
                <a:solidFill>
                  <a:schemeClr val="tx2"/>
                </a:solidFill>
                <a:latin typeface="PT Sans"/>
              </a:rPr>
              <a:t> </a:t>
            </a:r>
            <a:r>
              <a:rPr lang="en-US" dirty="0" err="1">
                <a:solidFill>
                  <a:schemeClr val="tx2"/>
                </a:solidFill>
                <a:latin typeface="PT Sans"/>
              </a:rPr>
              <a:t>oração</a:t>
            </a:r>
            <a:r>
              <a:rPr lang="en-US" dirty="0">
                <a:solidFill>
                  <a:schemeClr val="tx2"/>
                </a:solidFill>
                <a:latin typeface="PT Sans"/>
              </a:rPr>
              <a:t>, </a:t>
            </a:r>
            <a:r>
              <a:rPr lang="en-US" dirty="0" err="1">
                <a:solidFill>
                  <a:schemeClr val="tx2"/>
                </a:solidFill>
                <a:latin typeface="PT Sans"/>
              </a:rPr>
              <a:t>por</a:t>
            </a:r>
            <a:r>
              <a:rPr lang="en-US" dirty="0">
                <a:solidFill>
                  <a:schemeClr val="tx2"/>
                </a:solidFill>
                <a:latin typeface="PT Sans"/>
              </a:rPr>
              <a:t> </a:t>
            </a:r>
            <a:r>
              <a:rPr lang="en-US" dirty="0" err="1">
                <a:solidFill>
                  <a:schemeClr val="tx2"/>
                </a:solidFill>
                <a:latin typeface="PT Sans"/>
              </a:rPr>
              <a:t>exemplo</a:t>
            </a:r>
            <a:r>
              <a:rPr lang="en-US" dirty="0">
                <a:solidFill>
                  <a:schemeClr val="tx2"/>
                </a:solidFill>
                <a:latin typeface="PT Sans"/>
              </a:rPr>
              <a:t>:</a:t>
            </a:r>
          </a:p>
          <a:p>
            <a:endParaRPr lang="en-US" dirty="0">
              <a:solidFill>
                <a:schemeClr val="tx2"/>
              </a:solidFill>
              <a:latin typeface="PT Sans"/>
            </a:endParaRPr>
          </a:p>
          <a:p>
            <a:pPr algn="ctr"/>
            <a:r>
              <a:rPr lang="en-US" sz="2000" dirty="0">
                <a:solidFill>
                  <a:schemeClr val="tx2"/>
                </a:solidFill>
                <a:latin typeface="PT Sans"/>
              </a:rPr>
              <a:t>The most impressive proposal will also be the most effective parking spaces.</a:t>
            </a:r>
          </a:p>
          <a:p>
            <a:endParaRPr lang="en-US" dirty="0">
              <a:solidFill>
                <a:schemeClr val="tx2"/>
              </a:solidFill>
              <a:latin typeface="PT Sans"/>
            </a:endParaRPr>
          </a:p>
          <a:p>
            <a:r>
              <a:rPr lang="en-US" b="1" dirty="0" err="1">
                <a:solidFill>
                  <a:schemeClr val="tx2"/>
                </a:solidFill>
                <a:latin typeface="PT Sans"/>
              </a:rPr>
              <a:t>Sujeito</a:t>
            </a:r>
            <a:r>
              <a:rPr lang="en-US" dirty="0">
                <a:solidFill>
                  <a:schemeClr val="tx2"/>
                </a:solidFill>
                <a:latin typeface="PT Sans"/>
              </a:rPr>
              <a:t>: the most impressive proposal      </a:t>
            </a:r>
            <a:r>
              <a:rPr lang="en-US" b="1" dirty="0" err="1">
                <a:solidFill>
                  <a:schemeClr val="tx2"/>
                </a:solidFill>
                <a:latin typeface="PT Sans"/>
              </a:rPr>
              <a:t>Verbo</a:t>
            </a:r>
            <a:r>
              <a:rPr lang="en-US" b="1" dirty="0">
                <a:solidFill>
                  <a:schemeClr val="tx2"/>
                </a:solidFill>
                <a:latin typeface="PT Sans"/>
              </a:rPr>
              <a:t>: </a:t>
            </a:r>
            <a:r>
              <a:rPr lang="en-US" dirty="0">
                <a:solidFill>
                  <a:schemeClr val="tx2"/>
                </a:solidFill>
                <a:latin typeface="PT Sans"/>
              </a:rPr>
              <a:t>will also be   </a:t>
            </a:r>
            <a:r>
              <a:rPr lang="en-US" b="1" dirty="0" err="1">
                <a:solidFill>
                  <a:schemeClr val="tx2"/>
                </a:solidFill>
                <a:latin typeface="PT Sans"/>
              </a:rPr>
              <a:t>Complemento</a:t>
            </a:r>
            <a:r>
              <a:rPr lang="en-US" b="1" dirty="0">
                <a:solidFill>
                  <a:schemeClr val="tx2"/>
                </a:solidFill>
                <a:latin typeface="PT Sans"/>
              </a:rPr>
              <a:t>: </a:t>
            </a:r>
            <a:r>
              <a:rPr lang="en-US" dirty="0">
                <a:solidFill>
                  <a:schemeClr val="tx2"/>
                </a:solidFill>
                <a:latin typeface="PT Sans"/>
              </a:rPr>
              <a:t>most effective parking spaces</a:t>
            </a:r>
          </a:p>
          <a:p>
            <a:endParaRPr lang="en-US" dirty="0">
              <a:solidFill>
                <a:schemeClr val="tx2"/>
              </a:solidFill>
              <a:latin typeface="PT Sans"/>
            </a:endParaRPr>
          </a:p>
          <a:p>
            <a:r>
              <a:rPr lang="pt-BR" dirty="0">
                <a:solidFill>
                  <a:schemeClr val="tx2"/>
                </a:solidFill>
                <a:latin typeface="PT Sans"/>
              </a:rPr>
              <a:t>Primeiramente temos o sujeito, depois o verbo e depois o complemento. Aqui fica claro que dentro do sujeito tem um grupo nominal, no qual a última palavra é um substantivo (proposal) que está precedida de um adjetivo no superlativo (the most impressive). Para compreender bem esse sujeito temos que considerar que no grupo nominal primeiramente traduzimos o substantivo. Portanto: A proposta mais impressionante. No complemento temos outro grupo nominal: Os espaços de estacionamento (observe que o verbo parking virou adjetivo para o substantivo spaces. Os espaços de estacionamento mais efetivos.</a:t>
            </a:r>
          </a:p>
          <a:p>
            <a:endParaRPr lang="pt-BR" dirty="0">
              <a:solidFill>
                <a:schemeClr val="tx2"/>
              </a:solidFill>
              <a:latin typeface="PT Sans"/>
            </a:endParaRPr>
          </a:p>
          <a:p>
            <a:r>
              <a:rPr lang="pt-BR" b="1" dirty="0">
                <a:solidFill>
                  <a:schemeClr val="tx2"/>
                </a:solidFill>
                <a:latin typeface="PT Sans"/>
              </a:rPr>
              <a:t>A tradução completa é: </a:t>
            </a:r>
            <a:r>
              <a:rPr lang="pt-BR" dirty="0">
                <a:solidFill>
                  <a:schemeClr val="tx2"/>
                </a:solidFill>
                <a:latin typeface="PT Sans"/>
              </a:rPr>
              <a:t>A proposta mais impressionante também será os espaços de estacionamento mais efetivos.</a:t>
            </a:r>
          </a:p>
          <a:p>
            <a:endParaRPr lang="pt-BR" dirty="0">
              <a:solidFill>
                <a:schemeClr val="tx2"/>
              </a:solidFill>
              <a:latin typeface="PT Sans"/>
            </a:endParaRPr>
          </a:p>
          <a:p>
            <a:r>
              <a:rPr lang="pt-BR" dirty="0">
                <a:solidFill>
                  <a:schemeClr val="tx2"/>
                </a:solidFill>
                <a:latin typeface="PT Sans"/>
              </a:rPr>
              <a:t>Portanto o que caracteriza um grupo nominal é a presença de um </a:t>
            </a:r>
            <a:r>
              <a:rPr lang="pt-BR" b="1" dirty="0">
                <a:solidFill>
                  <a:schemeClr val="tx2"/>
                </a:solidFill>
                <a:latin typeface="PT Sans"/>
              </a:rPr>
              <a:t>substantivo </a:t>
            </a:r>
            <a:r>
              <a:rPr lang="pt-BR" dirty="0">
                <a:solidFill>
                  <a:schemeClr val="tx2"/>
                </a:solidFill>
                <a:latin typeface="PT Sans"/>
              </a:rPr>
              <a:t>no final do mesmo, sendo precedido pelos pre-modificadores que irão qualificá-lo.</a:t>
            </a:r>
          </a:p>
          <a:p>
            <a:endParaRPr lang="pt-BR" dirty="0">
              <a:solidFill>
                <a:schemeClr val="tx2"/>
              </a:solidFill>
              <a:latin typeface="PT Sans"/>
            </a:endParaRPr>
          </a:p>
          <a:p>
            <a:r>
              <a:rPr lang="pt-BR" dirty="0">
                <a:solidFill>
                  <a:schemeClr val="tx2"/>
                </a:solidFill>
                <a:latin typeface="PT Sans"/>
              </a:rPr>
              <a:t>Desta forma quando identificar um </a:t>
            </a:r>
            <a:r>
              <a:rPr lang="pt-BR" b="1" dirty="0">
                <a:solidFill>
                  <a:schemeClr val="tx2"/>
                </a:solidFill>
                <a:latin typeface="PT Sans"/>
              </a:rPr>
              <a:t>Grupo Nominal </a:t>
            </a:r>
            <a:r>
              <a:rPr lang="pt-BR" dirty="0">
                <a:solidFill>
                  <a:schemeClr val="tx2"/>
                </a:solidFill>
                <a:latin typeface="PT Sans"/>
              </a:rPr>
              <a:t>comece a ler a oração de trás para frente aplicando estes conceitos.</a:t>
            </a:r>
          </a:p>
          <a:p>
            <a:endParaRPr lang="pt-BR" dirty="0">
              <a:latin typeface="PT Sans"/>
            </a:endParaRPr>
          </a:p>
          <a:p>
            <a:r>
              <a:rPr lang="pt-BR" dirty="0">
                <a:latin typeface="PT Sans"/>
              </a:rPr>
              <a:t> </a:t>
            </a:r>
          </a:p>
        </p:txBody>
      </p:sp>
    </p:spTree>
    <p:extLst>
      <p:ext uri="{BB962C8B-B14F-4D97-AF65-F5344CB8AC3E}">
        <p14:creationId xmlns:p14="http://schemas.microsoft.com/office/powerpoint/2010/main" val="3874890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32552009-43AF-4321-BD83-6BC79A257E94}"/>
              </a:ext>
            </a:extLst>
          </p:cNvPr>
          <p:cNvSpPr/>
          <p:nvPr/>
        </p:nvSpPr>
        <p:spPr>
          <a:xfrm>
            <a:off x="1286435" y="0"/>
            <a:ext cx="9955306" cy="6247864"/>
          </a:xfrm>
          <a:prstGeom prst="rect">
            <a:avLst/>
          </a:prstGeom>
        </p:spPr>
        <p:txBody>
          <a:bodyPr wrap="square">
            <a:spAutoFit/>
          </a:bodyPr>
          <a:lstStyle/>
          <a:p>
            <a:r>
              <a:rPr lang="pt-BR" sz="2000" dirty="0">
                <a:solidFill>
                  <a:schemeClr val="tx2"/>
                </a:solidFill>
                <a:latin typeface="PT Sans"/>
              </a:rPr>
              <a:t>Vamos ver outros exemplos de estruturas de grupos nominais:</a:t>
            </a:r>
          </a:p>
          <a:p>
            <a:endParaRPr lang="pt-BR" sz="2000" dirty="0">
              <a:solidFill>
                <a:schemeClr val="tx2"/>
              </a:solidFill>
              <a:latin typeface="PT Sans"/>
            </a:endParaRPr>
          </a:p>
          <a:p>
            <a:r>
              <a:rPr lang="pt-BR" dirty="0">
                <a:solidFill>
                  <a:schemeClr val="tx2"/>
                </a:solidFill>
                <a:latin typeface="PT Sans"/>
              </a:rPr>
              <a:t>1) A special first cycling route</a:t>
            </a:r>
          </a:p>
          <a:p>
            <a:endParaRPr lang="pt-BR" dirty="0">
              <a:solidFill>
                <a:schemeClr val="tx2"/>
              </a:solidFill>
              <a:latin typeface="PT Sans"/>
            </a:endParaRPr>
          </a:p>
          <a:p>
            <a:r>
              <a:rPr lang="pt-BR" dirty="0">
                <a:solidFill>
                  <a:schemeClr val="tx2"/>
                </a:solidFill>
                <a:latin typeface="PT Sans"/>
              </a:rPr>
              <a:t>Adjetivo: special first</a:t>
            </a:r>
          </a:p>
          <a:p>
            <a:endParaRPr lang="pt-BR" dirty="0">
              <a:solidFill>
                <a:schemeClr val="tx2"/>
              </a:solidFill>
              <a:latin typeface="PT Sans"/>
            </a:endParaRPr>
          </a:p>
          <a:p>
            <a:r>
              <a:rPr lang="pt-BR" dirty="0">
                <a:solidFill>
                  <a:schemeClr val="tx2"/>
                </a:solidFill>
                <a:latin typeface="PT Sans"/>
              </a:rPr>
              <a:t>Verbo que Funciona como Adjetivo: cycling</a:t>
            </a:r>
          </a:p>
          <a:p>
            <a:endParaRPr lang="pt-BR" dirty="0">
              <a:solidFill>
                <a:schemeClr val="tx2"/>
              </a:solidFill>
              <a:latin typeface="PT Sans"/>
            </a:endParaRPr>
          </a:p>
          <a:p>
            <a:r>
              <a:rPr lang="pt-BR" dirty="0">
                <a:solidFill>
                  <a:schemeClr val="tx2"/>
                </a:solidFill>
                <a:latin typeface="PT Sans"/>
              </a:rPr>
              <a:t>Substantivo: route     </a:t>
            </a:r>
            <a:r>
              <a:rPr lang="pt-BR" b="1" dirty="0">
                <a:solidFill>
                  <a:schemeClr val="tx2"/>
                </a:solidFill>
                <a:latin typeface="PT Sans"/>
              </a:rPr>
              <a:t>Tradução: </a:t>
            </a:r>
            <a:r>
              <a:rPr lang="pt-BR" dirty="0">
                <a:solidFill>
                  <a:schemeClr val="tx2"/>
                </a:solidFill>
                <a:latin typeface="PT Sans"/>
              </a:rPr>
              <a:t>Uma primeira rota especial para ciclista</a:t>
            </a:r>
          </a:p>
          <a:p>
            <a:endParaRPr lang="pt-BR" dirty="0">
              <a:solidFill>
                <a:schemeClr val="tx2"/>
              </a:solidFill>
              <a:latin typeface="PT Sans"/>
            </a:endParaRPr>
          </a:p>
          <a:p>
            <a:r>
              <a:rPr lang="pt-BR" dirty="0">
                <a:solidFill>
                  <a:schemeClr val="tx2"/>
                </a:solidFill>
                <a:latin typeface="PT Sans"/>
              </a:rPr>
              <a:t>2) Specially Constructed pavements</a:t>
            </a:r>
          </a:p>
          <a:p>
            <a:endParaRPr lang="pt-BR" dirty="0">
              <a:solidFill>
                <a:schemeClr val="tx2"/>
              </a:solidFill>
              <a:latin typeface="PT Sans"/>
            </a:endParaRPr>
          </a:p>
          <a:p>
            <a:r>
              <a:rPr lang="pt-BR" dirty="0">
                <a:solidFill>
                  <a:schemeClr val="tx2"/>
                </a:solidFill>
                <a:latin typeface="PT Sans"/>
              </a:rPr>
              <a:t>Advérbio: specially</a:t>
            </a:r>
          </a:p>
          <a:p>
            <a:endParaRPr lang="pt-BR" dirty="0">
              <a:solidFill>
                <a:schemeClr val="tx2"/>
              </a:solidFill>
              <a:latin typeface="PT Sans"/>
            </a:endParaRPr>
          </a:p>
          <a:p>
            <a:r>
              <a:rPr lang="pt-BR" dirty="0">
                <a:solidFill>
                  <a:schemeClr val="tx2"/>
                </a:solidFill>
                <a:latin typeface="PT Sans"/>
              </a:rPr>
              <a:t>Verbo no Particípio Passado Funcionando como Adjetivo: constructed</a:t>
            </a:r>
          </a:p>
          <a:p>
            <a:endParaRPr lang="pt-BR" dirty="0">
              <a:solidFill>
                <a:schemeClr val="tx2"/>
              </a:solidFill>
              <a:latin typeface="PT Sans"/>
            </a:endParaRPr>
          </a:p>
          <a:p>
            <a:r>
              <a:rPr lang="pt-BR" dirty="0">
                <a:solidFill>
                  <a:schemeClr val="tx2"/>
                </a:solidFill>
                <a:latin typeface="PT Sans"/>
              </a:rPr>
              <a:t>Substantivo: pavements     </a:t>
            </a:r>
            <a:r>
              <a:rPr lang="pt-BR" b="1" dirty="0">
                <a:solidFill>
                  <a:schemeClr val="tx2"/>
                </a:solidFill>
                <a:latin typeface="PT Sans"/>
              </a:rPr>
              <a:t>Tradução</a:t>
            </a:r>
            <a:r>
              <a:rPr lang="pt-BR" dirty="0">
                <a:solidFill>
                  <a:schemeClr val="tx2"/>
                </a:solidFill>
                <a:latin typeface="PT Sans"/>
              </a:rPr>
              <a:t>: Pavimentos especialmente construídos</a:t>
            </a:r>
          </a:p>
          <a:p>
            <a:endParaRPr lang="pt-BR" dirty="0">
              <a:solidFill>
                <a:schemeClr val="tx2"/>
              </a:solidFill>
              <a:latin typeface="PT Sans"/>
            </a:endParaRPr>
          </a:p>
          <a:p>
            <a:r>
              <a:rPr lang="pt-BR" dirty="0">
                <a:solidFill>
                  <a:schemeClr val="tx2"/>
                </a:solidFill>
                <a:latin typeface="PT Sans"/>
              </a:rPr>
              <a:t>3) Environmental studies classes     Adjetivo: environmental Substantivo que está funcionando como Adjetivo: studies</a:t>
            </a:r>
          </a:p>
          <a:p>
            <a:endParaRPr lang="pt-BR" dirty="0">
              <a:solidFill>
                <a:schemeClr val="tx2"/>
              </a:solidFill>
              <a:latin typeface="PT Sans"/>
            </a:endParaRPr>
          </a:p>
          <a:p>
            <a:r>
              <a:rPr lang="pt-BR" dirty="0">
                <a:solidFill>
                  <a:schemeClr val="tx2"/>
                </a:solidFill>
                <a:latin typeface="PT Sans"/>
              </a:rPr>
              <a:t>Substantivo: classes    </a:t>
            </a:r>
            <a:r>
              <a:rPr lang="pt-BR" b="1" dirty="0">
                <a:solidFill>
                  <a:schemeClr val="tx2"/>
                </a:solidFill>
                <a:latin typeface="PT Sans"/>
              </a:rPr>
              <a:t>Tradução: </a:t>
            </a:r>
            <a:r>
              <a:rPr lang="pt-BR" dirty="0">
                <a:solidFill>
                  <a:schemeClr val="tx2"/>
                </a:solidFill>
                <a:latin typeface="PT Sans"/>
              </a:rPr>
              <a:t>Aulas de estudos ambientais.</a:t>
            </a:r>
          </a:p>
        </p:txBody>
      </p:sp>
    </p:spTree>
    <p:extLst>
      <p:ext uri="{BB962C8B-B14F-4D97-AF65-F5344CB8AC3E}">
        <p14:creationId xmlns:p14="http://schemas.microsoft.com/office/powerpoint/2010/main" val="701109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C3444585-089E-40F0-A1E7-2B419ACCC86F}"/>
              </a:ext>
            </a:extLst>
          </p:cNvPr>
          <p:cNvSpPr/>
          <p:nvPr/>
        </p:nvSpPr>
        <p:spPr>
          <a:xfrm>
            <a:off x="147918" y="503855"/>
            <a:ext cx="11604811" cy="3108543"/>
          </a:xfrm>
          <a:prstGeom prst="rect">
            <a:avLst/>
          </a:prstGeom>
        </p:spPr>
        <p:txBody>
          <a:bodyPr wrap="square">
            <a:spAutoFit/>
          </a:bodyPr>
          <a:lstStyle/>
          <a:p>
            <a:pPr algn="just"/>
            <a:r>
              <a:rPr lang="pt-BR" sz="2800" dirty="0">
                <a:solidFill>
                  <a:schemeClr val="tx2"/>
                </a:solidFill>
                <a:latin typeface="PT Sans"/>
              </a:rPr>
              <a:t>Saber o princípio de tradução do grupo nominal, que é localizar o </a:t>
            </a:r>
            <a:r>
              <a:rPr lang="pt-BR" sz="2800" b="1" dirty="0">
                <a:solidFill>
                  <a:schemeClr val="tx2"/>
                </a:solidFill>
                <a:latin typeface="PT Sans"/>
              </a:rPr>
              <a:t>substantivo</a:t>
            </a:r>
            <a:r>
              <a:rPr lang="pt-BR" sz="2800" dirty="0">
                <a:solidFill>
                  <a:schemeClr val="tx2"/>
                </a:solidFill>
                <a:latin typeface="PT Sans"/>
              </a:rPr>
              <a:t> e começar a tradução por ele, garante a compreensão adequada de boa parte das orações nos textos.</a:t>
            </a:r>
          </a:p>
          <a:p>
            <a:pPr algn="just"/>
            <a:endParaRPr lang="pt-BR" sz="2800" dirty="0">
              <a:solidFill>
                <a:schemeClr val="tx2"/>
              </a:solidFill>
              <a:latin typeface="PT Sans"/>
            </a:endParaRPr>
          </a:p>
          <a:p>
            <a:pPr algn="just"/>
            <a:r>
              <a:rPr lang="pt-BR" sz="2800" dirty="0">
                <a:solidFill>
                  <a:schemeClr val="tx2"/>
                </a:solidFill>
                <a:latin typeface="PT Sans"/>
              </a:rPr>
              <a:t>Lembre-se os grupos nominais quando bem traduzidos podem ser seus melhores aliados para eliminar dúvidas de entendimento em suas traduções.</a:t>
            </a:r>
          </a:p>
        </p:txBody>
      </p:sp>
    </p:spTree>
    <p:extLst>
      <p:ext uri="{BB962C8B-B14F-4D97-AF65-F5344CB8AC3E}">
        <p14:creationId xmlns:p14="http://schemas.microsoft.com/office/powerpoint/2010/main" val="122722106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481</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7</vt:i4>
      </vt:variant>
    </vt:vector>
  </HeadingPairs>
  <TitlesOfParts>
    <vt:vector size="12" baseType="lpstr">
      <vt:lpstr>Arial</vt:lpstr>
      <vt:lpstr>Calibri</vt:lpstr>
      <vt:lpstr>Calibri Light</vt:lpstr>
      <vt:lpstr>PT Sans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Adília</cp:lastModifiedBy>
  <cp:revision>9</cp:revision>
  <dcterms:created xsi:type="dcterms:W3CDTF">2017-05-24T23:19:09Z</dcterms:created>
  <dcterms:modified xsi:type="dcterms:W3CDTF">2021-10-19T00:00:52Z</dcterms:modified>
</cp:coreProperties>
</file>