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8" r:id="rId3"/>
    <p:sldId id="256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JbdR2Ra1qG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s://www.youtube.com/channel/UCYLD2XEuOg-WfeqG78GfwZw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sl.fis.edu/grammar/multi/modal1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197" y="643943"/>
            <a:ext cx="8062176" cy="528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05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803819" y="103031"/>
            <a:ext cx="41212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Modal </a:t>
            </a:r>
            <a:r>
              <a:rPr lang="pt-BR" sz="2400" b="1" dirty="0" err="1"/>
              <a:t>verbs</a:t>
            </a:r>
            <a:r>
              <a:rPr lang="pt-BR" sz="2400" b="1" dirty="0"/>
              <a:t>  (</a:t>
            </a:r>
            <a:r>
              <a:rPr lang="pt-BR" sz="2400" dirty="0"/>
              <a:t>Para LER)</a:t>
            </a:r>
            <a:r>
              <a:rPr lang="pt-BR" sz="2400" b="1" dirty="0"/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8187" y="564696"/>
            <a:ext cx="11436438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Os </a:t>
            </a:r>
            <a:r>
              <a:rPr lang="pt-BR" b="1" dirty="0"/>
              <a:t>modal </a:t>
            </a:r>
            <a:r>
              <a:rPr lang="pt-BR" b="1" dirty="0" err="1"/>
              <a:t>verbs</a:t>
            </a:r>
            <a:r>
              <a:rPr lang="pt-BR" dirty="0"/>
              <a:t>, em inglês, acompanham os verbos principais para expressar uma ideia particular.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Tendo uma </a:t>
            </a:r>
            <a:r>
              <a:rPr lang="pt-BR" b="1" dirty="0"/>
              <a:t>função social</a:t>
            </a:r>
            <a:r>
              <a:rPr lang="pt-BR" dirty="0"/>
              <a:t>, os modal </a:t>
            </a:r>
            <a:r>
              <a:rPr lang="pt-BR" dirty="0" err="1"/>
              <a:t>verbs</a:t>
            </a:r>
            <a:r>
              <a:rPr lang="pt-BR" dirty="0"/>
              <a:t> são usados quando queremos exprimir sobre alguma coisa a ideia de que algo é possível ou necessário. Usa-se também para falar que algo é permitido ou proibido, de uma habilidade ou uma capacidade, de um conselho ou de uma sugestão.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en-US" dirty="0" err="1"/>
              <a:t>Existem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 de modal verbs, por </a:t>
            </a:r>
            <a:r>
              <a:rPr lang="en-US" dirty="0" err="1"/>
              <a:t>exemplo</a:t>
            </a:r>
            <a:r>
              <a:rPr lang="en-US" dirty="0"/>
              <a:t>: can, could, may, might, must, have to,, ought to, should, entre outros.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os modal </a:t>
            </a:r>
            <a:r>
              <a:rPr lang="pt-BR" dirty="0" err="1"/>
              <a:t>verbs</a:t>
            </a:r>
            <a:r>
              <a:rPr lang="pt-BR" dirty="0"/>
              <a:t> sempre acompanham o </a:t>
            </a:r>
            <a:r>
              <a:rPr lang="pt-BR" b="1" dirty="0"/>
              <a:t>verbo principal </a:t>
            </a:r>
            <a:r>
              <a:rPr lang="pt-BR" dirty="0"/>
              <a:t>de uma frase. Por exemplo: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algn="just"/>
            <a:r>
              <a:rPr lang="pt-BR" dirty="0"/>
              <a:t>                                                            He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fly</a:t>
            </a:r>
            <a:r>
              <a:rPr lang="pt-BR" dirty="0"/>
              <a:t>.(Ele pode voar.)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Nesse exemplo, </a:t>
            </a:r>
            <a:r>
              <a:rPr lang="pt-BR" b="1" dirty="0" err="1"/>
              <a:t>can</a:t>
            </a:r>
            <a:r>
              <a:rPr lang="pt-BR" b="1" dirty="0"/>
              <a:t> </a:t>
            </a:r>
            <a:r>
              <a:rPr lang="pt-BR" dirty="0"/>
              <a:t>é o verbo modal, e </a:t>
            </a:r>
            <a:r>
              <a:rPr lang="pt-BR" b="1" dirty="0" err="1"/>
              <a:t>fly</a:t>
            </a:r>
            <a:r>
              <a:rPr lang="pt-BR" b="1" dirty="0"/>
              <a:t>, </a:t>
            </a:r>
            <a:r>
              <a:rPr lang="pt-BR" dirty="0"/>
              <a:t>o verbo principal, que se apresenta na sua forma-base, isto é, no</a:t>
            </a:r>
            <a:r>
              <a:rPr lang="pt-BR" b="1" dirty="0"/>
              <a:t> infinitivo</a:t>
            </a:r>
            <a:r>
              <a:rPr lang="pt-BR" dirty="0"/>
              <a:t>, sem a preposição </a:t>
            </a:r>
            <a:r>
              <a:rPr lang="pt-BR" b="1" dirty="0" err="1"/>
              <a:t>to</a:t>
            </a:r>
            <a:r>
              <a:rPr lang="pt-BR" b="1" dirty="0"/>
              <a:t>: </a:t>
            </a:r>
            <a:r>
              <a:rPr lang="pt-BR" dirty="0"/>
              <a:t>He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cook</a:t>
            </a:r>
            <a:r>
              <a:rPr lang="pt-BR" dirty="0"/>
              <a:t> </a:t>
            </a:r>
            <a:r>
              <a:rPr lang="pt-BR" dirty="0" err="1"/>
              <a:t>very</a:t>
            </a:r>
            <a:r>
              <a:rPr lang="pt-BR" dirty="0"/>
              <a:t> </a:t>
            </a:r>
            <a:r>
              <a:rPr lang="pt-BR" dirty="0" err="1"/>
              <a:t>well</a:t>
            </a:r>
            <a:r>
              <a:rPr lang="pt-BR" dirty="0"/>
              <a:t>.</a:t>
            </a:r>
          </a:p>
          <a:p>
            <a:pPr algn="just"/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Diferentemente dos outros verbos, os verbos modais não são flexionados nem quanto ao tempo verbal nem quanto à pessoa, com exceção do verbo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.</a:t>
            </a:r>
          </a:p>
          <a:p>
            <a:pPr algn="just"/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         </a:t>
            </a:r>
            <a:r>
              <a:rPr lang="pt-BR" sz="2400" dirty="0"/>
              <a:t>Os </a:t>
            </a:r>
            <a:r>
              <a:rPr lang="pt-BR" sz="2400" b="1" dirty="0"/>
              <a:t>verbos modais </a:t>
            </a:r>
            <a:r>
              <a:rPr lang="pt-BR" sz="2400" dirty="0"/>
              <a:t>indicam: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(Ele pode cozinhar muito bem.)</a:t>
            </a:r>
            <a:endParaRPr lang="en-US" dirty="0"/>
          </a:p>
          <a:p>
            <a:pPr algn="just"/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3392" y="5254580"/>
            <a:ext cx="2794714" cy="134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18953" y="4461347"/>
            <a:ext cx="8126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1. Assistir ao VIDEO : Observe as traduções   5:15 </a:t>
            </a:r>
            <a:r>
              <a:rPr lang="pt-BR" b="1" dirty="0" smtClean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min </a:t>
            </a:r>
            <a:r>
              <a:rPr lang="pt-BR" dirty="0" smtClean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 </a:t>
            </a:r>
            <a:endParaRPr lang="pt-BR" dirty="0">
              <a:solidFill>
                <a:schemeClr val="accent3"/>
              </a:solidFill>
              <a:hlinkClick r:id="rId2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pt-BR" b="1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</a:t>
            </a:r>
          </a:p>
          <a:p>
            <a:pPr algn="ctr"/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www.youtube.com/watch?v=JbdR2Ra1qG0</a:t>
            </a:r>
            <a:r>
              <a:rPr lang="pt-BR" dirty="0" smtClean="0"/>
              <a:t> </a:t>
            </a:r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 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223" y="4083655"/>
            <a:ext cx="1147632" cy="968281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515155" y="0"/>
            <a:ext cx="1146219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 err="1"/>
              <a:t>Probabilidade</a:t>
            </a:r>
            <a:r>
              <a:rPr lang="en-US" b="1" dirty="0"/>
              <a:t> </a:t>
            </a:r>
            <a:r>
              <a:rPr lang="en-US" dirty="0"/>
              <a:t>:could, may, might, must, can’t;  They </a:t>
            </a:r>
            <a:r>
              <a:rPr lang="en-US" b="1" dirty="0"/>
              <a:t>may </a:t>
            </a:r>
            <a:r>
              <a:rPr lang="en-US" dirty="0"/>
              <a:t>come by car.(</a:t>
            </a:r>
            <a:r>
              <a:rPr lang="en-US" dirty="0" err="1"/>
              <a:t>Eles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vir</a:t>
            </a:r>
            <a:r>
              <a:rPr lang="en-US" dirty="0"/>
              <a:t> de </a:t>
            </a:r>
            <a:r>
              <a:rPr lang="en-US" dirty="0" err="1"/>
              <a:t>carro</a:t>
            </a:r>
            <a:r>
              <a:rPr lang="en-US" dirty="0"/>
              <a:t>.)</a:t>
            </a:r>
          </a:p>
          <a:p>
            <a:endParaRPr lang="en-US" dirty="0"/>
          </a:p>
          <a:p>
            <a:pPr marL="342900" indent="-342900">
              <a:buAutoNum type="arabicPeriod" startAt="2"/>
            </a:pPr>
            <a:r>
              <a:rPr lang="pt-BR" b="1" dirty="0"/>
              <a:t>Permissão ou solicitação respeitosa </a:t>
            </a:r>
            <a:r>
              <a:rPr lang="pt-BR" dirty="0"/>
              <a:t>: </a:t>
            </a:r>
            <a:r>
              <a:rPr lang="pt-BR" dirty="0" err="1"/>
              <a:t>may</a:t>
            </a:r>
            <a:r>
              <a:rPr lang="pt-BR" dirty="0"/>
              <a:t>, </a:t>
            </a:r>
            <a:r>
              <a:rPr lang="pt-BR" dirty="0" err="1"/>
              <a:t>can</a:t>
            </a:r>
            <a:r>
              <a:rPr lang="pt-BR" dirty="0"/>
              <a:t>, </a:t>
            </a:r>
            <a:r>
              <a:rPr lang="pt-BR" dirty="0" err="1"/>
              <a:t>could</a:t>
            </a:r>
            <a:r>
              <a:rPr lang="pt-BR" dirty="0"/>
              <a:t>, </a:t>
            </a:r>
            <a:r>
              <a:rPr lang="pt-BR" dirty="0" err="1"/>
              <a:t>would</a:t>
            </a:r>
            <a:r>
              <a:rPr lang="pt-BR" dirty="0"/>
              <a:t>;</a:t>
            </a:r>
            <a:r>
              <a:rPr lang="en-US" dirty="0"/>
              <a:t> Would you close the door, please?</a:t>
            </a:r>
          </a:p>
          <a:p>
            <a:r>
              <a:rPr lang="en-US" dirty="0"/>
              <a:t>(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fecharia</a:t>
            </a:r>
            <a:r>
              <a:rPr lang="en-US" dirty="0"/>
              <a:t> a </a:t>
            </a:r>
            <a:r>
              <a:rPr lang="en-US" dirty="0" err="1"/>
              <a:t>porta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favor?)</a:t>
            </a:r>
            <a:endParaRPr lang="pt-BR" dirty="0"/>
          </a:p>
          <a:p>
            <a:pPr marL="342900" indent="-342900">
              <a:buAutoNum type="arabicPeriod" startAt="2"/>
            </a:pPr>
            <a:endParaRPr lang="pt-BR" dirty="0"/>
          </a:p>
          <a:p>
            <a:r>
              <a:rPr lang="pt-BR" b="1" dirty="0"/>
              <a:t>3. Obrigação, necessidade, proibição </a:t>
            </a:r>
            <a:r>
              <a:rPr lang="pt-BR" dirty="0"/>
              <a:t>: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, must ;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arrive</a:t>
            </a:r>
            <a:r>
              <a:rPr lang="pt-BR" dirty="0"/>
              <a:t> </a:t>
            </a:r>
            <a:r>
              <a:rPr lang="pt-BR" dirty="0" err="1"/>
              <a:t>early</a:t>
            </a:r>
            <a:r>
              <a:rPr lang="pt-BR" dirty="0"/>
              <a:t>. (Você tem que chegar cedo  .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mustn’t</a:t>
            </a:r>
            <a:r>
              <a:rPr lang="pt-BR" dirty="0"/>
              <a:t> go </a:t>
            </a:r>
            <a:r>
              <a:rPr lang="pt-BR" dirty="0" err="1"/>
              <a:t>there</a:t>
            </a:r>
            <a:r>
              <a:rPr lang="pt-BR" dirty="0"/>
              <a:t>. Você não deve ir lá.)</a:t>
            </a:r>
          </a:p>
          <a:p>
            <a:endParaRPr lang="pt-BR" dirty="0"/>
          </a:p>
          <a:p>
            <a:r>
              <a:rPr lang="pt-BR" b="1" dirty="0"/>
              <a:t>4. Conselho </a:t>
            </a:r>
            <a:r>
              <a:rPr lang="pt-BR" dirty="0"/>
              <a:t>(</a:t>
            </a:r>
            <a:r>
              <a:rPr lang="pt-BR" dirty="0" err="1"/>
              <a:t>should</a:t>
            </a:r>
            <a:r>
              <a:rPr lang="pt-BR" dirty="0"/>
              <a:t>, </a:t>
            </a:r>
            <a:r>
              <a:rPr lang="pt-BR" dirty="0" err="1"/>
              <a:t>ought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): I </a:t>
            </a:r>
            <a:r>
              <a:rPr lang="pt-BR" dirty="0" err="1"/>
              <a:t>don’t</a:t>
            </a:r>
            <a:r>
              <a:rPr lang="pt-BR" dirty="0"/>
              <a:t> </a:t>
            </a:r>
            <a:r>
              <a:rPr lang="pt-BR" dirty="0" err="1"/>
              <a:t>think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should</a:t>
            </a:r>
            <a:r>
              <a:rPr lang="pt-BR" dirty="0"/>
              <a:t> </a:t>
            </a:r>
            <a:r>
              <a:rPr lang="pt-BR" dirty="0" err="1"/>
              <a:t>work</a:t>
            </a:r>
            <a:r>
              <a:rPr lang="pt-BR" dirty="0"/>
              <a:t> </a:t>
            </a:r>
            <a:r>
              <a:rPr lang="pt-BR" dirty="0" err="1"/>
              <a:t>sick</a:t>
            </a:r>
            <a:r>
              <a:rPr lang="pt-BR" dirty="0"/>
              <a:t>.(Eu não acho que você deveria trabalhar doente.) 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ought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go </a:t>
            </a:r>
            <a:r>
              <a:rPr lang="pt-BR" dirty="0" err="1"/>
              <a:t>to</a:t>
            </a:r>
            <a:r>
              <a:rPr lang="pt-BR" dirty="0"/>
              <a:t> a </a:t>
            </a:r>
            <a:r>
              <a:rPr lang="pt-BR" dirty="0" err="1"/>
              <a:t>dentist</a:t>
            </a:r>
            <a:r>
              <a:rPr lang="pt-BR" dirty="0"/>
              <a:t>  (Você deveria ir ao </a:t>
            </a:r>
            <a:r>
              <a:rPr lang="pt-BR" dirty="0" err="1"/>
              <a:t>dentist</a:t>
            </a:r>
            <a:r>
              <a:rPr lang="pt-BR" dirty="0"/>
              <a:t>.)</a:t>
            </a:r>
          </a:p>
          <a:p>
            <a:pPr algn="r"/>
            <a:endParaRPr lang="pt-BR" dirty="0"/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852338" y="5035640"/>
            <a:ext cx="2125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  </a:t>
            </a:r>
            <a:r>
              <a:rPr lang="pt-BR" sz="1400" dirty="0" err="1"/>
              <a:t>Teacher</a:t>
            </a:r>
            <a:r>
              <a:rPr lang="pt-BR" sz="1400" dirty="0"/>
              <a:t> </a:t>
            </a:r>
            <a:r>
              <a:rPr lang="pt-BR" sz="1400" dirty="0" err="1"/>
              <a:t>Mandy</a:t>
            </a:r>
            <a:endParaRPr lang="pt-BR" sz="14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8310" y="3280380"/>
            <a:ext cx="1804313" cy="968282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286555" y="-225873"/>
            <a:ext cx="1203642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/>
              </a:rPr>
              <a:t>  </a:t>
            </a:r>
            <a:r>
              <a:rPr kumimoji="0" lang="pt-B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s://yt3.ggpht.com/a/AATXAJxpl919ZHNp2bK6JrnS43B9l5ZIJISiRPDZiiqtdsw=s48-c-k-c0xffffffff-no-rj-mo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55" y="-86798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5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482" y="5166240"/>
            <a:ext cx="2545724" cy="133940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45465" y="412124"/>
            <a:ext cx="81008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Modal </a:t>
            </a:r>
            <a:r>
              <a:rPr lang="pt-BR" b="1" dirty="0" err="1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verbs</a:t>
            </a:r>
            <a:r>
              <a:rPr lang="pt-BR" b="1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BR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– </a:t>
            </a:r>
            <a:r>
              <a:rPr lang="pt-BR" dirty="0" err="1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easier</a:t>
            </a:r>
            <a:r>
              <a:rPr lang="pt-BR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   </a:t>
            </a:r>
            <a:r>
              <a:rPr lang="pt-BR" b="1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EXERCISES ONLINE</a:t>
            </a:r>
            <a:r>
              <a:rPr lang="pt-BR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pt-BR" b="1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FAZER e CONFERIR ONLINE</a:t>
            </a:r>
          </a:p>
          <a:p>
            <a:endParaRPr lang="pt-BR" dirty="0">
              <a:solidFill>
                <a:srgbClr val="FDAB2A"/>
              </a:solidFill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b="1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en-US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the correct modal or modal form </a:t>
            </a:r>
            <a:r>
              <a:rPr lang="en-US" b="1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to fit </a:t>
            </a:r>
            <a:r>
              <a:rPr lang="en-US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the sentence.</a:t>
            </a:r>
          </a:p>
          <a:p>
            <a:endParaRPr lang="en-US" dirty="0"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b="1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Note: </a:t>
            </a:r>
            <a:r>
              <a:rPr lang="en-US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 some questions more than one of the answer choices may be heard in current English. The answer shown as correct is the one that is expected in traditional grammar.</a:t>
            </a:r>
          </a:p>
          <a:p>
            <a:endParaRPr lang="en-US" dirty="0"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Grammar note: Number of questions: 40</a:t>
            </a:r>
          </a:p>
          <a:p>
            <a:endParaRPr lang="en-US" dirty="0"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Running Score: 0 / 0</a:t>
            </a:r>
            <a:endParaRPr lang="pt-BR" dirty="0"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endParaRPr lang="pt-BR" dirty="0">
              <a:solidFill>
                <a:srgbClr val="FDAB2A"/>
              </a:solidFill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endParaRPr lang="pt-BR" b="1" dirty="0">
              <a:solidFill>
                <a:srgbClr val="FDAB2A"/>
              </a:solidFill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endParaRPr lang="pt-BR" b="1" dirty="0">
              <a:solidFill>
                <a:srgbClr val="FDAB2A"/>
              </a:solidFill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pt-BR" b="1" dirty="0">
                <a:solidFill>
                  <a:srgbClr val="FDAB2A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http://esl.fis.edu/grammar/multi/modal1.htm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61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799" y="550123"/>
            <a:ext cx="5170312" cy="342053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331076" y="5692462"/>
            <a:ext cx="7933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0070C0"/>
                </a:solidFill>
                <a:latin typeface="Lucida Calligraphy" panose="03010101010101010101" pitchFamily="66" charset="0"/>
              </a:rPr>
              <a:t>ALL MY BEST WISHES</a:t>
            </a:r>
          </a:p>
          <a:p>
            <a:pPr algn="ctr"/>
            <a:endParaRPr lang="pt-BR" dirty="0">
              <a:solidFill>
                <a:srgbClr val="0070C0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pt-BR" dirty="0">
                <a:solidFill>
                  <a:srgbClr val="0070C0"/>
                </a:solidFill>
                <a:latin typeface="Lucida Calligraphy" panose="03010101010101010101" pitchFamily="66" charset="0"/>
              </a:rPr>
              <a:t>Prof. Adilia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7119396-A4A2-4217-8796-4AD2645910D0}"/>
              </a:ext>
            </a:extLst>
          </p:cNvPr>
          <p:cNvSpPr txBox="1"/>
          <p:nvPr/>
        </p:nvSpPr>
        <p:spPr>
          <a:xfrm>
            <a:off x="2771421" y="3970656"/>
            <a:ext cx="6333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        Apenas acrescentarei , Deus lhe abençoe.</a:t>
            </a:r>
          </a:p>
          <a:p>
            <a:endParaRPr lang="pt-BR" b="1" dirty="0">
              <a:solidFill>
                <a:srgbClr val="0070C0"/>
              </a:solidFill>
            </a:endParaRPr>
          </a:p>
          <a:p>
            <a:r>
              <a:rPr lang="pt-BR" b="1" dirty="0">
                <a:solidFill>
                  <a:srgbClr val="0070C0"/>
                </a:solidFill>
              </a:rPr>
              <a:t>         To add= adicionar, somar</a:t>
            </a:r>
          </a:p>
          <a:p>
            <a:r>
              <a:rPr lang="pt-BR" b="1" dirty="0">
                <a:solidFill>
                  <a:srgbClr val="0070C0"/>
                </a:solidFill>
              </a:rPr>
              <a:t>         To bless= abençoar</a:t>
            </a:r>
          </a:p>
        </p:txBody>
      </p:sp>
    </p:spTree>
    <p:extLst>
      <p:ext uri="{BB962C8B-B14F-4D97-AF65-F5344CB8AC3E}">
        <p14:creationId xmlns:p14="http://schemas.microsoft.com/office/powerpoint/2010/main" val="40131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</TotalTime>
  <Words>464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Lucida Calligraphy</vt:lpstr>
      <vt:lpstr>Wingdings</vt:lpstr>
      <vt:lpstr>Wingdings 3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Adilia</dc:creator>
  <cp:lastModifiedBy>Adília</cp:lastModifiedBy>
  <cp:revision>22</cp:revision>
  <dcterms:created xsi:type="dcterms:W3CDTF">2020-06-16T23:13:51Z</dcterms:created>
  <dcterms:modified xsi:type="dcterms:W3CDTF">2021-06-06T00:11:02Z</dcterms:modified>
</cp:coreProperties>
</file>