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8" r:id="rId4"/>
    <p:sldId id="262" r:id="rId5"/>
    <p:sldId id="266" r:id="rId6"/>
    <p:sldId id="270" r:id="rId7"/>
    <p:sldId id="258" r:id="rId8"/>
    <p:sldId id="256" r:id="rId9"/>
    <p:sldId id="257" r:id="rId10"/>
    <p:sldId id="259" r:id="rId11"/>
    <p:sldId id="276" r:id="rId12"/>
    <p:sldId id="260" r:id="rId13"/>
    <p:sldId id="281" r:id="rId14"/>
    <p:sldId id="275" r:id="rId15"/>
    <p:sldId id="267" r:id="rId16"/>
    <p:sldId id="277" r:id="rId17"/>
    <p:sldId id="278" r:id="rId18"/>
    <p:sldId id="274" r:id="rId19"/>
    <p:sldId id="279" r:id="rId20"/>
    <p:sldId id="271" r:id="rId21"/>
    <p:sldId id="265" r:id="rId22"/>
    <p:sldId id="269"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varScale="1">
        <p:scale>
          <a:sx n="73" d="100"/>
          <a:sy n="73"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pt-BR"/>
          </a:p>
        </p:txBody>
      </p:sp>
      <p:sp>
        <p:nvSpPr>
          <p:cNvPr id="4" name="Marcador de Posição da Data 3"/>
          <p:cNvSpPr>
            <a:spLocks noGrp="1"/>
          </p:cNvSpPr>
          <p:nvPr>
            <p:ph type="dt" sz="half" idx="10"/>
          </p:nvPr>
        </p:nvSpPr>
        <p:spPr/>
        <p:txBody>
          <a:bodyPr/>
          <a:lstStyle/>
          <a:p>
            <a:fld id="{E3A7D549-21CD-4D2B-B897-6F9E7DEFC9C7}" type="datetimeFigureOut">
              <a:rPr lang="pt-BR" smtClean="0"/>
              <a:t>26/04/2021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37447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E3A7D549-21CD-4D2B-B897-6F9E7DEFC9C7}" type="datetimeFigureOut">
              <a:rPr lang="pt-BR" smtClean="0"/>
              <a:t>26/04/2021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189042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pt-B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E3A7D549-21CD-4D2B-B897-6F9E7DEFC9C7}" type="datetimeFigureOut">
              <a:rPr lang="pt-BR" smtClean="0"/>
              <a:t>26/04/2021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36930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10"/>
          </p:nvPr>
        </p:nvSpPr>
        <p:spPr/>
        <p:txBody>
          <a:bodyPr/>
          <a:lstStyle/>
          <a:p>
            <a:fld id="{E3A7D549-21CD-4D2B-B897-6F9E7DEFC9C7}" type="datetimeFigureOut">
              <a:rPr lang="pt-BR" smtClean="0"/>
              <a:t>26/04/2021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37881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E3A7D549-21CD-4D2B-B897-6F9E7DEFC9C7}" type="datetimeFigureOut">
              <a:rPr lang="pt-BR" smtClean="0"/>
              <a:t>26/04/2021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50471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Marcador de Posição da Data 4"/>
          <p:cNvSpPr>
            <a:spLocks noGrp="1"/>
          </p:cNvSpPr>
          <p:nvPr>
            <p:ph type="dt" sz="half" idx="10"/>
          </p:nvPr>
        </p:nvSpPr>
        <p:spPr/>
        <p:txBody>
          <a:bodyPr/>
          <a:lstStyle/>
          <a:p>
            <a:fld id="{E3A7D549-21CD-4D2B-B897-6F9E7DEFC9C7}" type="datetimeFigureOut">
              <a:rPr lang="pt-BR" smtClean="0"/>
              <a:t>26/04/2021</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20092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7" name="Marcador de Posição da Data 6"/>
          <p:cNvSpPr>
            <a:spLocks noGrp="1"/>
          </p:cNvSpPr>
          <p:nvPr>
            <p:ph type="dt" sz="half" idx="10"/>
          </p:nvPr>
        </p:nvSpPr>
        <p:spPr/>
        <p:txBody>
          <a:bodyPr/>
          <a:lstStyle/>
          <a:p>
            <a:fld id="{E3A7D549-21CD-4D2B-B897-6F9E7DEFC9C7}" type="datetimeFigureOut">
              <a:rPr lang="pt-BR" smtClean="0"/>
              <a:t>26/04/2021</a:t>
            </a:fld>
            <a:endParaRPr lang="pt-BR"/>
          </a:p>
        </p:txBody>
      </p:sp>
      <p:sp>
        <p:nvSpPr>
          <p:cNvPr id="8" name="Marcador de Posição do Rodapé 7"/>
          <p:cNvSpPr>
            <a:spLocks noGrp="1"/>
          </p:cNvSpPr>
          <p:nvPr>
            <p:ph type="ftr" sz="quarter" idx="11"/>
          </p:nvPr>
        </p:nvSpPr>
        <p:spPr/>
        <p:txBody>
          <a:bodyPr/>
          <a:lstStyle/>
          <a:p>
            <a:endParaRPr lang="pt-BR"/>
          </a:p>
        </p:txBody>
      </p:sp>
      <p:sp>
        <p:nvSpPr>
          <p:cNvPr id="9" name="Marcador de Posição do Número do Diapositivo 8"/>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69334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BR"/>
          </a:p>
        </p:txBody>
      </p:sp>
      <p:sp>
        <p:nvSpPr>
          <p:cNvPr id="3" name="Marcador de Posição da Data 2"/>
          <p:cNvSpPr>
            <a:spLocks noGrp="1"/>
          </p:cNvSpPr>
          <p:nvPr>
            <p:ph type="dt" sz="half" idx="10"/>
          </p:nvPr>
        </p:nvSpPr>
        <p:spPr/>
        <p:txBody>
          <a:bodyPr/>
          <a:lstStyle/>
          <a:p>
            <a:fld id="{E3A7D549-21CD-4D2B-B897-6F9E7DEFC9C7}" type="datetimeFigureOut">
              <a:rPr lang="pt-BR" smtClean="0"/>
              <a:t>26/04/2021</a:t>
            </a:fld>
            <a:endParaRPr lang="pt-BR"/>
          </a:p>
        </p:txBody>
      </p:sp>
      <p:sp>
        <p:nvSpPr>
          <p:cNvPr id="4" name="Marcador de Posição do Rodapé 3"/>
          <p:cNvSpPr>
            <a:spLocks noGrp="1"/>
          </p:cNvSpPr>
          <p:nvPr>
            <p:ph type="ftr" sz="quarter" idx="11"/>
          </p:nvPr>
        </p:nvSpPr>
        <p:spPr/>
        <p:txBody>
          <a:bodyPr/>
          <a:lstStyle/>
          <a:p>
            <a:endParaRPr lang="pt-BR"/>
          </a:p>
        </p:txBody>
      </p:sp>
      <p:sp>
        <p:nvSpPr>
          <p:cNvPr id="5" name="Marcador de Posição do Número do Diapositivo 4"/>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42870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E3A7D549-21CD-4D2B-B897-6F9E7DEFC9C7}" type="datetimeFigureOut">
              <a:rPr lang="pt-BR" smtClean="0"/>
              <a:t>26/04/2021</a:t>
            </a:fld>
            <a:endParaRPr lang="pt-BR"/>
          </a:p>
        </p:txBody>
      </p:sp>
      <p:sp>
        <p:nvSpPr>
          <p:cNvPr id="3" name="Marcador de Posição do Rodapé 2"/>
          <p:cNvSpPr>
            <a:spLocks noGrp="1"/>
          </p:cNvSpPr>
          <p:nvPr>
            <p:ph type="ftr" sz="quarter" idx="11"/>
          </p:nvPr>
        </p:nvSpPr>
        <p:spPr/>
        <p:txBody>
          <a:bodyPr/>
          <a:lstStyle/>
          <a:p>
            <a:endParaRPr lang="pt-BR"/>
          </a:p>
        </p:txBody>
      </p:sp>
      <p:sp>
        <p:nvSpPr>
          <p:cNvPr id="4" name="Marcador de Posição do Número do Diapositivo 3"/>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356201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E3A7D549-21CD-4D2B-B897-6F9E7DEFC9C7}" type="datetimeFigureOut">
              <a:rPr lang="pt-BR" smtClean="0"/>
              <a:t>26/04/2021</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140679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E3A7D549-21CD-4D2B-B897-6F9E7DEFC9C7}" type="datetimeFigureOut">
              <a:rPr lang="pt-BR" smtClean="0"/>
              <a:t>26/04/2021</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7260F09E-DA15-4FDD-A5E3-1E68586D38EB}" type="slidenum">
              <a:rPr lang="pt-BR" smtClean="0"/>
              <a:t>‹nº›</a:t>
            </a:fld>
            <a:endParaRPr lang="pt-BR"/>
          </a:p>
        </p:txBody>
      </p:sp>
    </p:spTree>
    <p:extLst>
      <p:ext uri="{BB962C8B-B14F-4D97-AF65-F5344CB8AC3E}">
        <p14:creationId xmlns:p14="http://schemas.microsoft.com/office/powerpoint/2010/main" val="240905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pt-B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7D549-21CD-4D2B-B897-6F9E7DEFC9C7}" type="datetimeFigureOut">
              <a:rPr lang="pt-BR" smtClean="0"/>
              <a:t>26/04/2021</a:t>
            </a:fld>
            <a:endParaRPr lang="pt-BR"/>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0F09E-DA15-4FDD-A5E3-1E68586D38EB}" type="slidenum">
              <a:rPr lang="pt-BR" smtClean="0"/>
              <a:t>‹nº›</a:t>
            </a:fld>
            <a:endParaRPr lang="pt-BR"/>
          </a:p>
        </p:txBody>
      </p:sp>
    </p:spTree>
    <p:extLst>
      <p:ext uri="{BB962C8B-B14F-4D97-AF65-F5344CB8AC3E}">
        <p14:creationId xmlns:p14="http://schemas.microsoft.com/office/powerpoint/2010/main" val="68657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ovelylanguage.com/" TargetMode="External"/><Relationship Id="rId2" Type="http://schemas.openxmlformats.org/officeDocument/2006/relationships/hyperlink" Target="http://lovelylanguage.com/grammar/grammar-rules/english-noun/"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hyperlink" Target="http://sahomeschoolmum.weebly.com/uploads/1/2/4/8/12483643/plural_rules_poster.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p5UhEKmA7g" TargetMode="External"/><Relationship Id="rId2" Type="http://schemas.openxmlformats.org/officeDocument/2006/relationships/hyperlink" Target="https://www.youtube.com/watch?v=tquecIG-Pw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80" y="318977"/>
            <a:ext cx="10866475" cy="610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40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3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p:cNvPicPr>
            <a:picLocks noChangeAspect="1"/>
          </p:cNvPicPr>
          <p:nvPr/>
        </p:nvPicPr>
        <p:blipFill>
          <a:blip r:embed="rId2"/>
          <a:stretch>
            <a:fillRect/>
          </a:stretch>
        </p:blipFill>
        <p:spPr>
          <a:xfrm>
            <a:off x="3432517" y="480060"/>
            <a:ext cx="5190978" cy="5734473"/>
          </a:xfrm>
          <a:prstGeom prst="rect">
            <a:avLst/>
          </a:prstGeom>
        </p:spPr>
      </p:pic>
    </p:spTree>
    <p:extLst>
      <p:ext uri="{BB962C8B-B14F-4D97-AF65-F5344CB8AC3E}">
        <p14:creationId xmlns:p14="http://schemas.microsoft.com/office/powerpoint/2010/main" val="340788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E50809A-1250-4347-A4A8-7133ED300F3E}"/>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7050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ree English Lesson for ESL / ELL teachers and students - There are many nouns in English. Nouns can either be singular or plural. It is usually easy to create plural nouns in English, but there are some exceptions. In this lesson, you will learn regular plural nouns rules and irregular plural nouns rules. At the end, you can practice with plural nouns workshee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786" y="137160"/>
            <a:ext cx="5840730" cy="672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8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550718"/>
            <a:ext cx="5372100" cy="556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7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B206F93-0C98-4E67-B1D9-9AD9E423EFD6}"/>
              </a:ext>
            </a:extLst>
          </p:cNvPr>
          <p:cNvPicPr>
            <a:picLocks noChangeAspect="1"/>
          </p:cNvPicPr>
          <p:nvPr/>
        </p:nvPicPr>
        <p:blipFill>
          <a:blip r:embed="rId2"/>
          <a:stretch>
            <a:fillRect/>
          </a:stretch>
        </p:blipFill>
        <p:spPr>
          <a:xfrm>
            <a:off x="3552825" y="0"/>
            <a:ext cx="5086350" cy="6858000"/>
          </a:xfrm>
          <a:prstGeom prst="rect">
            <a:avLst/>
          </a:prstGeom>
        </p:spPr>
      </p:pic>
    </p:spTree>
    <p:extLst>
      <p:ext uri="{BB962C8B-B14F-4D97-AF65-F5344CB8AC3E}">
        <p14:creationId xmlns:p14="http://schemas.microsoft.com/office/powerpoint/2010/main" val="422582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Imagem 3">
            <a:extLst>
              <a:ext uri="{FF2B5EF4-FFF2-40B4-BE49-F238E27FC236}">
                <a16:creationId xmlns:a16="http://schemas.microsoft.com/office/drawing/2014/main" id="{845B8047-3A68-4418-9CF9-D8710DC9A9B5}"/>
              </a:ext>
            </a:extLst>
          </p:cNvPr>
          <p:cNvPicPr>
            <a:picLocks noChangeAspect="1"/>
          </p:cNvPicPr>
          <p:nvPr/>
        </p:nvPicPr>
        <p:blipFill>
          <a:blip r:embed="rId2"/>
          <a:stretch>
            <a:fillRect/>
          </a:stretch>
        </p:blipFill>
        <p:spPr>
          <a:xfrm>
            <a:off x="3672348" y="176982"/>
            <a:ext cx="4793226" cy="6681018"/>
          </a:xfrm>
          <a:prstGeom prst="rect">
            <a:avLst/>
          </a:prstGeom>
        </p:spPr>
      </p:pic>
    </p:spTree>
    <p:extLst>
      <p:ext uri="{BB962C8B-B14F-4D97-AF65-F5344CB8AC3E}">
        <p14:creationId xmlns:p14="http://schemas.microsoft.com/office/powerpoint/2010/main" val="122224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BC4466B-2B34-4F7A-A3FB-F4BDAFC1D9D0}"/>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29422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3BFB98F-7949-4BB0-B258-4EE3E2520589}"/>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90315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135" y="685801"/>
            <a:ext cx="8011391" cy="5231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45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Uma imagem com imóvel, texto, envelope&#10;&#10;Descrição gerada com confiança alta">
            <a:extLst>
              <a:ext uri="{FF2B5EF4-FFF2-40B4-BE49-F238E27FC236}">
                <a16:creationId xmlns:a16="http://schemas.microsoft.com/office/drawing/2014/main" id="{5CD42EB7-E0AC-45B6-B866-18351D3B0D1E}"/>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24101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955" y="238991"/>
            <a:ext cx="7273636" cy="56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637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8AB2968-184B-4630-9048-45A3051EDE5D}"/>
              </a:ext>
            </a:extLst>
          </p:cNvPr>
          <p:cNvSpPr/>
          <p:nvPr/>
        </p:nvSpPr>
        <p:spPr>
          <a:xfrm>
            <a:off x="2590799" y="2302271"/>
            <a:ext cx="76892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http://lovelylanguage.com/grammar/grammar-rules/english-noun/</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CaixaDeTexto 4">
            <a:extLst>
              <a:ext uri="{FF2B5EF4-FFF2-40B4-BE49-F238E27FC236}">
                <a16:creationId xmlns:a16="http://schemas.microsoft.com/office/drawing/2014/main" id="{404C1A15-9275-4D19-B3FA-7D1ECFA49F0A}"/>
              </a:ext>
            </a:extLst>
          </p:cNvPr>
          <p:cNvSpPr txBox="1"/>
          <p:nvPr/>
        </p:nvSpPr>
        <p:spPr>
          <a:xfrm>
            <a:off x="803564" y="678873"/>
            <a:ext cx="1065414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Learn English With Pleasure</a:t>
            </a:r>
            <a:endPar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solidFill>
                <a:effectLst/>
                <a:uLnTx/>
                <a:uFillTx/>
                <a:latin typeface="Calibri" panose="020F0502020204030204"/>
                <a:ea typeface="+mn-ea"/>
                <a:cs typeface="+mn-cs"/>
              </a:rPr>
              <a:t>The classification of English nouns. 5:25 min</a:t>
            </a:r>
            <a:endParaRPr kumimoji="0" lang="pt-B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1026" name="Picture 2" descr="nouns2.jpg">
            <a:extLst>
              <a:ext uri="{FF2B5EF4-FFF2-40B4-BE49-F238E27FC236}">
                <a16:creationId xmlns:a16="http://schemas.microsoft.com/office/drawing/2014/main" id="{97BFF897-5A2E-4272-9113-3B450159A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427" y="3386138"/>
            <a:ext cx="3157749" cy="266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199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E3317B6-723A-4AC9-A245-3DC234D0CC2F}"/>
              </a:ext>
            </a:extLst>
          </p:cNvPr>
          <p:cNvSpPr/>
          <p:nvPr/>
        </p:nvSpPr>
        <p:spPr>
          <a:xfrm>
            <a:off x="2410691" y="667435"/>
            <a:ext cx="9144000" cy="2369880"/>
          </a:xfrm>
          <a:prstGeom prst="rect">
            <a:avLst/>
          </a:prstGeom>
        </p:spPr>
        <p:txBody>
          <a:bodyPr wrap="square">
            <a:spAutoFit/>
          </a:bodyPr>
          <a:lstStyle/>
          <a:p>
            <a:pPr algn="ctr"/>
            <a:endParaRPr lang="pt-BR" dirty="0">
              <a:hlinkClick r:id="rId2"/>
            </a:endParaRPr>
          </a:p>
          <a:p>
            <a:endParaRPr lang="pt-BR" dirty="0">
              <a:hlinkClick r:id="rId2"/>
            </a:endParaRPr>
          </a:p>
          <a:p>
            <a:endParaRPr lang="pt-BR" dirty="0">
              <a:hlinkClick r:id="rId2"/>
            </a:endParaRPr>
          </a:p>
          <a:p>
            <a:r>
              <a:rPr lang="pt-BR" dirty="0">
                <a:hlinkClick r:id="rId2"/>
              </a:rPr>
              <a:t>http://sahomeschoolmum.weebly.com/uploads/1/2/4/8/12483643/plural_rules_poster.pdf</a:t>
            </a:r>
            <a:r>
              <a:rPr lang="pt-BR" dirty="0"/>
              <a:t> </a:t>
            </a:r>
          </a:p>
          <a:p>
            <a:endParaRPr lang="pt-BR" dirty="0"/>
          </a:p>
          <a:p>
            <a:pPr algn="ctr"/>
            <a:r>
              <a:rPr lang="pt-BR" sz="4000" dirty="0">
                <a:solidFill>
                  <a:schemeClr val="accent1"/>
                </a:solidFill>
                <a:latin typeface="Bell MT" panose="02020503060305020303" pitchFamily="18" charset="0"/>
              </a:rPr>
              <a:t>Rules for Plural Nouns</a:t>
            </a:r>
          </a:p>
          <a:p>
            <a:endParaRPr lang="pt-BR" dirty="0"/>
          </a:p>
        </p:txBody>
      </p:sp>
    </p:spTree>
    <p:extLst>
      <p:ext uri="{BB962C8B-B14F-4D97-AF65-F5344CB8AC3E}">
        <p14:creationId xmlns:p14="http://schemas.microsoft.com/office/powerpoint/2010/main" val="294529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E1F5A99-D52F-48B4-AF27-CC45779BD957}"/>
              </a:ext>
            </a:extLst>
          </p:cNvPr>
          <p:cNvSpPr/>
          <p:nvPr/>
        </p:nvSpPr>
        <p:spPr>
          <a:xfrm>
            <a:off x="2360726" y="889061"/>
            <a:ext cx="8393644" cy="2985433"/>
          </a:xfrm>
          <a:prstGeom prst="rect">
            <a:avLst/>
          </a:prstGeom>
        </p:spPr>
        <p:txBody>
          <a:bodyPr wrap="none">
            <a:spAutoFit/>
          </a:bodyPr>
          <a:lstStyle/>
          <a:p>
            <a:r>
              <a:rPr lang="en-US" sz="2000" dirty="0">
                <a:latin typeface="Arial" panose="020B0604020202020204" pitchFamily="34" charset="0"/>
                <a:cs typeface="Arial" panose="020B0604020202020204" pitchFamily="34" charset="0"/>
                <a:hlinkClick r:id="rId2"/>
              </a:rPr>
              <a:t>NOUN SONG | LEARN ENGLISH | CHILDREN'S SONGS | </a:t>
            </a:r>
            <a:r>
              <a:rPr lang="en-US" sz="2000" dirty="0" err="1">
                <a:latin typeface="Arial" panose="020B0604020202020204" pitchFamily="34" charset="0"/>
                <a:cs typeface="Arial" panose="020B0604020202020204" pitchFamily="34" charset="0"/>
                <a:hlinkClick r:id="rId2"/>
              </a:rPr>
              <a:t>FunKiddzTV</a:t>
            </a:r>
            <a:r>
              <a:rPr lang="en-US" sz="2000" dirty="0">
                <a:latin typeface="Arial" panose="020B0604020202020204" pitchFamily="34" charset="0"/>
                <a:cs typeface="Arial" panose="020B0604020202020204" pitchFamily="34" charset="0"/>
                <a:hlinkClick r:id="rId2"/>
              </a:rPr>
              <a:t> </a:t>
            </a:r>
            <a:endParaRPr lang="pt-BR" sz="2000" dirty="0">
              <a:latin typeface="Arial" panose="020B0604020202020204" pitchFamily="34" charset="0"/>
              <a:cs typeface="Arial" panose="020B0604020202020204" pitchFamily="34" charset="0"/>
              <a:hlinkClick r:id="rId2"/>
            </a:endParaRPr>
          </a:p>
          <a:p>
            <a:endParaRPr lang="pt-BR" sz="2000" dirty="0">
              <a:latin typeface="Arial" panose="020B0604020202020204" pitchFamily="34" charset="0"/>
              <a:cs typeface="Arial" panose="020B0604020202020204" pitchFamily="34" charset="0"/>
              <a:hlinkClick r:id="rId2"/>
            </a:endParaRPr>
          </a:p>
          <a:p>
            <a:r>
              <a:rPr lang="en-US" sz="2000" dirty="0">
                <a:latin typeface="Arial" panose="020B0604020202020204" pitchFamily="34" charset="0"/>
                <a:cs typeface="Arial" panose="020B0604020202020204" pitchFamily="34" charset="0"/>
                <a:hlinkClick r:id="rId2"/>
              </a:rPr>
              <a:t> All About Nouns: English Grammar for Kids – </a:t>
            </a:r>
            <a:r>
              <a:rPr lang="en-US" sz="2000" dirty="0" err="1">
                <a:latin typeface="Arial" panose="020B0604020202020204" pitchFamily="34" charset="0"/>
                <a:cs typeface="Arial" panose="020B0604020202020204" pitchFamily="34" charset="0"/>
                <a:hlinkClick r:id="rId2"/>
              </a:rPr>
              <a:t>FreeSchool</a:t>
            </a:r>
            <a:r>
              <a:rPr lang="en-US" sz="2000" dirty="0">
                <a:latin typeface="Arial" panose="020B0604020202020204" pitchFamily="34" charset="0"/>
                <a:cs typeface="Arial" panose="020B0604020202020204" pitchFamily="34" charset="0"/>
                <a:hlinkClick r:id="rId2"/>
              </a:rPr>
              <a:t>   03:09 min.</a:t>
            </a:r>
          </a:p>
          <a:p>
            <a:endParaRPr lang="en-US" sz="2000" dirty="0">
              <a:latin typeface="Arial" panose="020B0604020202020204" pitchFamily="34" charset="0"/>
              <a:cs typeface="Arial" panose="020B0604020202020204" pitchFamily="34" charset="0"/>
              <a:hlinkClick r:id="rId2"/>
            </a:endParaRPr>
          </a:p>
          <a:p>
            <a:r>
              <a:rPr lang="en-US" dirty="0">
                <a:hlinkClick r:id="rId2"/>
              </a:rPr>
              <a:t> </a:t>
            </a:r>
          </a:p>
          <a:p>
            <a:endParaRPr lang="en-US" dirty="0">
              <a:hlinkClick r:id="rId2"/>
            </a:endParaRPr>
          </a:p>
          <a:p>
            <a:endParaRPr lang="en-US" dirty="0">
              <a:hlinkClick r:id="rId2"/>
            </a:endParaRPr>
          </a:p>
          <a:p>
            <a:endParaRPr lang="pt-BR" dirty="0">
              <a:hlinkClick r:id="rId2"/>
            </a:endParaRPr>
          </a:p>
          <a:p>
            <a:endParaRPr lang="pt-BR" dirty="0">
              <a:hlinkClick r:id="rId2"/>
            </a:endParaRPr>
          </a:p>
          <a:p>
            <a:endParaRPr lang="pt-BR" dirty="0">
              <a:hlinkClick r:id="rId2"/>
            </a:endParaRPr>
          </a:p>
        </p:txBody>
      </p:sp>
      <p:sp>
        <p:nvSpPr>
          <p:cNvPr id="5" name="CaixaDeTexto 4">
            <a:extLst>
              <a:ext uri="{FF2B5EF4-FFF2-40B4-BE49-F238E27FC236}">
                <a16:creationId xmlns:a16="http://schemas.microsoft.com/office/drawing/2014/main" id="{B04FD456-7EA4-4664-AA2C-9B1FA756D4D1}"/>
              </a:ext>
            </a:extLst>
          </p:cNvPr>
          <p:cNvSpPr txBox="1"/>
          <p:nvPr/>
        </p:nvSpPr>
        <p:spPr>
          <a:xfrm>
            <a:off x="3532909" y="2382982"/>
            <a:ext cx="8146472" cy="923330"/>
          </a:xfrm>
          <a:prstGeom prst="rect">
            <a:avLst/>
          </a:prstGeom>
          <a:noFill/>
        </p:spPr>
        <p:txBody>
          <a:bodyPr wrap="square" rtlCol="0">
            <a:spAutoFit/>
          </a:bodyPr>
          <a:lstStyle/>
          <a:p>
            <a:endParaRPr lang="pt-BR" dirty="0">
              <a:hlinkClick r:id="rId3"/>
            </a:endParaRPr>
          </a:p>
          <a:p>
            <a:endParaRPr lang="pt-BR" dirty="0">
              <a:hlinkClick r:id="rId3"/>
            </a:endParaRPr>
          </a:p>
          <a:p>
            <a:endParaRPr lang="pt-BR" dirty="0">
              <a:hlinkClick r:id="rId3"/>
            </a:endParaRPr>
          </a:p>
        </p:txBody>
      </p:sp>
    </p:spTree>
    <p:extLst>
      <p:ext uri="{BB962C8B-B14F-4D97-AF65-F5344CB8AC3E}">
        <p14:creationId xmlns:p14="http://schemas.microsoft.com/office/powerpoint/2010/main" val="2932627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95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B4FD4238-59B4-4C2A-A85E-971E91874A03}"/>
              </a:ext>
            </a:extLst>
          </p:cNvPr>
          <p:cNvPicPr>
            <a:picLocks noChangeAspect="1"/>
          </p:cNvPicPr>
          <p:nvPr/>
        </p:nvPicPr>
        <p:blipFill>
          <a:blip r:embed="rId2"/>
          <a:stretch>
            <a:fillRect/>
          </a:stretch>
        </p:blipFill>
        <p:spPr>
          <a:xfrm>
            <a:off x="3075709" y="480060"/>
            <a:ext cx="5725391" cy="5897880"/>
          </a:xfrm>
          <a:prstGeom prst="rect">
            <a:avLst/>
          </a:prstGeom>
        </p:spPr>
      </p:pic>
    </p:spTree>
    <p:extLst>
      <p:ext uri="{BB962C8B-B14F-4D97-AF65-F5344CB8AC3E}">
        <p14:creationId xmlns:p14="http://schemas.microsoft.com/office/powerpoint/2010/main" val="50774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6252" y="-1"/>
            <a:ext cx="4140367" cy="4090333"/>
          </a:xfrm>
          <a:prstGeom prst="rect">
            <a:avLst/>
          </a:prstGeom>
        </p:spPr>
      </p:pic>
      <p:pic>
        <p:nvPicPr>
          <p:cNvPr id="5" name="Imagem 4"/>
          <p:cNvPicPr>
            <a:picLocks noChangeAspect="1"/>
          </p:cNvPicPr>
          <p:nvPr/>
        </p:nvPicPr>
        <p:blipFill>
          <a:blip r:embed="rId3"/>
          <a:stretch>
            <a:fillRect/>
          </a:stretch>
        </p:blipFill>
        <p:spPr>
          <a:xfrm>
            <a:off x="7850861" y="0"/>
            <a:ext cx="3867897" cy="4090332"/>
          </a:xfrm>
          <a:prstGeom prst="rect">
            <a:avLst/>
          </a:prstGeom>
        </p:spPr>
      </p:pic>
      <p:pic>
        <p:nvPicPr>
          <p:cNvPr id="6" name="Imagem 5"/>
          <p:cNvPicPr>
            <a:picLocks noChangeAspect="1"/>
          </p:cNvPicPr>
          <p:nvPr/>
        </p:nvPicPr>
        <p:blipFill>
          <a:blip r:embed="rId4"/>
          <a:stretch>
            <a:fillRect/>
          </a:stretch>
        </p:blipFill>
        <p:spPr>
          <a:xfrm>
            <a:off x="3681663" y="3286125"/>
            <a:ext cx="4169198" cy="3319212"/>
          </a:xfrm>
          <a:prstGeom prst="rect">
            <a:avLst/>
          </a:prstGeom>
        </p:spPr>
      </p:pic>
    </p:spTree>
    <p:extLst>
      <p:ext uri="{BB962C8B-B14F-4D97-AF65-F5344CB8AC3E}">
        <p14:creationId xmlns:p14="http://schemas.microsoft.com/office/powerpoint/2010/main" val="11436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9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E95D417E-4356-499D-8FAC-D80DD2447C41}"/>
              </a:ext>
            </a:extLst>
          </p:cNvPr>
          <p:cNvPicPr>
            <a:picLocks noChangeAspect="1"/>
          </p:cNvPicPr>
          <p:nvPr/>
        </p:nvPicPr>
        <p:blipFill rotWithShape="1">
          <a:blip r:embed="rId2"/>
          <a:srcRect t="148" r="1" b="9031"/>
          <a:stretch/>
        </p:blipFill>
        <p:spPr>
          <a:xfrm>
            <a:off x="643467" y="643467"/>
            <a:ext cx="10905066" cy="5571066"/>
          </a:xfrm>
          <a:prstGeom prst="rect">
            <a:avLst/>
          </a:prstGeom>
        </p:spPr>
      </p:pic>
      <p:sp>
        <p:nvSpPr>
          <p:cNvPr id="13" name="Rectangle 12">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6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Imagem 3">
            <a:extLst>
              <a:ext uri="{FF2B5EF4-FFF2-40B4-BE49-F238E27FC236}">
                <a16:creationId xmlns:a16="http://schemas.microsoft.com/office/drawing/2014/main" id="{3DF3F17A-2D8A-4776-A558-826F8AE34F06}"/>
              </a:ext>
            </a:extLst>
          </p:cNvPr>
          <p:cNvPicPr>
            <a:picLocks noChangeAspect="1"/>
          </p:cNvPicPr>
          <p:nvPr/>
        </p:nvPicPr>
        <p:blipFill rotWithShape="1">
          <a:blip r:embed="rId2"/>
          <a:srcRect t="20756" b="4244"/>
          <a:stretch/>
        </p:blipFill>
        <p:spPr>
          <a:xfrm>
            <a:off x="20" y="10"/>
            <a:ext cx="12191980" cy="6857990"/>
          </a:xfrm>
          <a:prstGeom prst="rect">
            <a:avLst/>
          </a:prstGeom>
        </p:spPr>
      </p:pic>
    </p:spTree>
    <p:extLst>
      <p:ext uri="{BB962C8B-B14F-4D97-AF65-F5344CB8AC3E}">
        <p14:creationId xmlns:p14="http://schemas.microsoft.com/office/powerpoint/2010/main" val="168510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0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0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2.bp.blogspot.com/-cfGJDcpI6ow/T1OMNwYFPJI/AAAAAAAAADQ/Yt1-60bA9xI/s320/pl.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63705" y="643467"/>
            <a:ext cx="537385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7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ach singular and plural nouns - projectable anchor charts - part of packet of activities to help your kids master this skill!: "/>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404382" y="480060"/>
            <a:ext cx="5641144" cy="57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0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lural Nouns Anchor Chart: "/>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671668" y="643467"/>
            <a:ext cx="469860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6029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48</Words>
  <Application>Microsoft Office PowerPoint</Application>
  <PresentationFormat>Widescreen</PresentationFormat>
  <Paragraphs>19</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Bell MT</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Adília</cp:lastModifiedBy>
  <cp:revision>9</cp:revision>
  <dcterms:created xsi:type="dcterms:W3CDTF">2018-10-15T00:43:56Z</dcterms:created>
  <dcterms:modified xsi:type="dcterms:W3CDTF">2021-04-26T22:18:00Z</dcterms:modified>
</cp:coreProperties>
</file>